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haansoftxlsx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sldIdLst>
    <p:sldId id="397" r:id="rId2"/>
    <p:sldId id="398" r:id="rId3"/>
    <p:sldId id="438" r:id="rId4"/>
    <p:sldId id="434" r:id="rId5"/>
    <p:sldId id="440" r:id="rId6"/>
    <p:sldId id="433" r:id="rId7"/>
    <p:sldId id="256" r:id="rId8"/>
    <p:sldId id="257" r:id="rId9"/>
    <p:sldId id="325" r:id="rId10"/>
    <p:sldId id="328" r:id="rId11"/>
    <p:sldId id="260" r:id="rId12"/>
    <p:sldId id="416" r:id="rId13"/>
    <p:sldId id="417" r:id="rId14"/>
    <p:sldId id="437" r:id="rId15"/>
    <p:sldId id="259" r:id="rId16"/>
    <p:sldId id="369" r:id="rId17"/>
    <p:sldId id="418" r:id="rId18"/>
    <p:sldId id="441" r:id="rId19"/>
    <p:sldId id="453" r:id="rId20"/>
    <p:sldId id="419" r:id="rId21"/>
    <p:sldId id="442" r:id="rId22"/>
    <p:sldId id="454" r:id="rId23"/>
    <p:sldId id="443" r:id="rId24"/>
    <p:sldId id="420" r:id="rId25"/>
    <p:sldId id="455" r:id="rId26"/>
    <p:sldId id="421" r:id="rId27"/>
    <p:sldId id="444" r:id="rId28"/>
    <p:sldId id="456" r:id="rId29"/>
    <p:sldId id="422" r:id="rId30"/>
    <p:sldId id="445" r:id="rId31"/>
    <p:sldId id="457" r:id="rId32"/>
    <p:sldId id="423" r:id="rId33"/>
    <p:sldId id="446" r:id="rId34"/>
    <p:sldId id="458" r:id="rId35"/>
    <p:sldId id="424" r:id="rId36"/>
    <p:sldId id="447" r:id="rId37"/>
    <p:sldId id="459" r:id="rId38"/>
    <p:sldId id="435" r:id="rId39"/>
    <p:sldId id="448" r:id="rId40"/>
    <p:sldId id="460" r:id="rId41"/>
    <p:sldId id="436" r:id="rId42"/>
    <p:sldId id="449" r:id="rId43"/>
    <p:sldId id="461" r:id="rId44"/>
    <p:sldId id="427" r:id="rId45"/>
    <p:sldId id="450" r:id="rId46"/>
    <p:sldId id="462" r:id="rId47"/>
    <p:sldId id="428" r:id="rId48"/>
    <p:sldId id="451" r:id="rId49"/>
    <p:sldId id="463" r:id="rId50"/>
    <p:sldId id="429" r:id="rId51"/>
    <p:sldId id="452" r:id="rId52"/>
    <p:sldId id="464" r:id="rId53"/>
    <p:sldId id="439" r:id="rId54"/>
    <p:sldId id="368" r:id="rId55"/>
    <p:sldId id="370" r:id="rId56"/>
    <p:sldId id="466" r:id="rId57"/>
    <p:sldId id="467" r:id="rId58"/>
    <p:sldId id="278" r:id="rId59"/>
    <p:sldId id="341" r:id="rId60"/>
    <p:sldId id="330" r:id="rId61"/>
    <p:sldId id="282" r:id="rId62"/>
    <p:sldId id="283" r:id="rId63"/>
    <p:sldId id="326" r:id="rId64"/>
    <p:sldId id="468" r:id="rId65"/>
    <p:sldId id="469" r:id="rId66"/>
    <p:sldId id="470" r:id="rId67"/>
    <p:sldId id="471" r:id="rId68"/>
    <p:sldId id="264" r:id="rId69"/>
    <p:sldId id="342" r:id="rId70"/>
    <p:sldId id="343" r:id="rId71"/>
    <p:sldId id="258" r:id="rId72"/>
    <p:sldId id="407" r:id="rId73"/>
    <p:sldId id="406" r:id="rId74"/>
    <p:sldId id="281" r:id="rId75"/>
    <p:sldId id="280" r:id="rId76"/>
    <p:sldId id="408" r:id="rId77"/>
    <p:sldId id="409" r:id="rId78"/>
    <p:sldId id="410" r:id="rId79"/>
    <p:sldId id="275" r:id="rId80"/>
    <p:sldId id="411" r:id="rId81"/>
    <p:sldId id="414" r:id="rId82"/>
    <p:sldId id="415" r:id="rId83"/>
    <p:sldId id="412" r:id="rId84"/>
    <p:sldId id="413" r:id="rId85"/>
    <p:sldId id="396" r:id="rId86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005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noFill/>
            </c:spPr>
            <c:extLst>
              <c:ext xmlns:c16="http://schemas.microsoft.com/office/drawing/2014/chart" uri="{C3380CC4-5D6E-409C-BE32-E72D297353CC}">
                <c16:uniqueId val="{00000001-EFE5-43B7-8DF8-E6E201BA5C2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3-EFE5-43B7-8DF8-E6E201BA5C24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40</c:v>
                </c:pt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FE5-43B7-8DF8-E6E201BA5C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1-5256-4FB4-8AE6-ACBB2D3811DF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3-5256-4FB4-8AE6-ACBB2D3811D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5-5256-4FB4-8AE6-ACBB2D3811DF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7-5256-4FB4-8AE6-ACBB2D3811DF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70</c:v>
                </c:pt>
                <c:pt idx="1">
                  <c:v>35</c:v>
                </c:pt>
                <c:pt idx="2">
                  <c:v>80</c:v>
                </c:pt>
                <c:pt idx="3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256-4FB4-8AE6-ACBB2D3811D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30</c:v>
                </c:pt>
                <c:pt idx="1">
                  <c:v>65</c:v>
                </c:pt>
                <c:pt idx="2">
                  <c:v>20</c:v>
                </c:pt>
                <c:pt idx="3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256-4FB4-8AE6-ACBB2D3811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7"/>
        <c:overlap val="100"/>
        <c:axId val="1082461152"/>
        <c:axId val="1082467136"/>
      </c:barChart>
      <c:catAx>
        <c:axId val="1082461152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crossAx val="1082467136"/>
        <c:crosses val="autoZero"/>
        <c:auto val="1"/>
        <c:lblAlgn val="ctr"/>
        <c:lblOffset val="100"/>
        <c:noMultiLvlLbl val="0"/>
      </c:catAx>
      <c:valAx>
        <c:axId val="1082467136"/>
        <c:scaling>
          <c:orientation val="minMax"/>
        </c:scaling>
        <c:delete val="1"/>
        <c:axPos val="b"/>
        <c:majorGridlines>
          <c:spPr>
            <a:ln>
              <a:noFill/>
            </a:ln>
          </c:spPr>
        </c:majorGridlines>
        <c:numFmt formatCode="0%" sourceLinked="1"/>
        <c:majorTickMark val="out"/>
        <c:minorTickMark val="none"/>
        <c:tickLblPos val="nextTo"/>
        <c:crossAx val="10824611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noFill/>
            </c:spPr>
            <c:extLst>
              <c:ext xmlns:c16="http://schemas.microsoft.com/office/drawing/2014/chart" uri="{C3380CC4-5D6E-409C-BE32-E72D297353CC}">
                <c16:uniqueId val="{00000001-C832-4BB4-9E26-F566959BE510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3-C832-4BB4-9E26-F566959BE510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20</c:v>
                </c:pt>
                <c:pt idx="1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832-4BB4-9E26-F566959BE5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noFill/>
            </c:spPr>
            <c:extLst>
              <c:ext xmlns:c16="http://schemas.microsoft.com/office/drawing/2014/chart" uri="{C3380CC4-5D6E-409C-BE32-E72D297353CC}">
                <c16:uniqueId val="{00000001-7D8E-46D2-91F0-196F5AC71E8A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3-7D8E-46D2-91F0-196F5AC71E8A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65</c:v>
                </c:pt>
                <c:pt idx="1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D8E-46D2-91F0-196F5AC71E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noFill/>
            </c:spPr>
            <c:extLst>
              <c:ext xmlns:c16="http://schemas.microsoft.com/office/drawing/2014/chart" uri="{C3380CC4-5D6E-409C-BE32-E72D297353CC}">
                <c16:uniqueId val="{00000001-D6BC-4FDB-A653-D925812E7605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3-D6BC-4FDB-A653-D925812E7605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30</c:v>
                </c:pt>
                <c:pt idx="1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6BC-4FDB-A653-D925812E76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2916666666666665E-2"/>
          <c:y val="0"/>
          <c:w val="0.95416666666666672"/>
          <c:h val="0.9958293953411390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7965-4267-BB09-2F982A1F3002}"/>
              </c:ext>
            </c:extLst>
          </c:dPt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965-4267-BB09-2F982A1F300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7965-4267-BB09-2F982A1F3002}"/>
              </c:ext>
            </c:extLst>
          </c:dPt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965-4267-BB09-2F982A1F300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7965-4267-BB09-2F982A1F3002}"/>
              </c:ext>
            </c:extLst>
          </c:dPt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965-4267-BB09-2F982A1F300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7965-4267-BB09-2F982A1F3002}"/>
              </c:ext>
            </c:extLst>
          </c:dPt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965-4267-BB09-2F982A1F30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151669888"/>
        <c:axId val="1151664992"/>
      </c:barChart>
      <c:catAx>
        <c:axId val="1151669888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crossAx val="1151664992"/>
        <c:crosses val="autoZero"/>
        <c:auto val="1"/>
        <c:lblAlgn val="ctr"/>
        <c:lblOffset val="100"/>
        <c:noMultiLvlLbl val="0"/>
      </c:catAx>
      <c:valAx>
        <c:axId val="1151664992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11516698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81864D05-B72A-4C89-BFC9-691F5B9103BE}" type="datetimeFigureOut">
              <a:rPr lang="en-US" smtClean="0"/>
              <a:t>5/30/2022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89573847-CC38-4F64-B755-BFE4B3E582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529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DC514-9E28-441F-BF04-3DE8912E9F4E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647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A4C3EA-BBA4-4CEF-A446-0A8DEB64A2CC}" type="slidenum">
              <a:rPr lang="en-US" smtClean="0"/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469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BCAB5-08B7-40CA-8222-31951EA191EC}" type="datetimeFigureOut">
              <a:rPr lang="en-US" smtClean="0"/>
              <a:t>5/30/2022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E4F68-85DD-4D5C-A4B7-C895B540A1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669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BCAB5-08B7-40CA-8222-31951EA191EC}" type="datetimeFigureOut">
              <a:rPr lang="en-US" smtClean="0"/>
              <a:t>5/30/2022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E4F68-85DD-4D5C-A4B7-C895B540A1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892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BCAB5-08B7-40CA-8222-31951EA191EC}" type="datetimeFigureOut">
              <a:rPr lang="en-US" smtClean="0"/>
              <a:t>5/30/2022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E4F68-85DD-4D5C-A4B7-C895B540A1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459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519937" y="740701"/>
            <a:ext cx="2200396" cy="53978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3119670" y="740701"/>
            <a:ext cx="2200396" cy="53978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719403" y="740701"/>
            <a:ext cx="2200396" cy="53978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18681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19403" y="1931533"/>
            <a:ext cx="6240693" cy="43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959499" y="634087"/>
            <a:ext cx="4512000" cy="12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246170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7" name="Picture 2" descr="D:\Fullppt\005-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463" y="1412777"/>
            <a:ext cx="5088565" cy="478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853483" y="1584253"/>
            <a:ext cx="4681480" cy="31011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03138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BCAB5-08B7-40CA-8222-31951EA191EC}" type="datetimeFigureOut">
              <a:rPr lang="en-US" smtClean="0"/>
              <a:t>5/30/2022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E4F68-85DD-4D5C-A4B7-C895B540A1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705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BCAB5-08B7-40CA-8222-31951EA191EC}" type="datetimeFigureOut">
              <a:rPr lang="en-US" smtClean="0"/>
              <a:t>5/30/2022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E4F68-85DD-4D5C-A4B7-C895B540A1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156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BCAB5-08B7-40CA-8222-31951EA191EC}" type="datetimeFigureOut">
              <a:rPr lang="en-US" smtClean="0"/>
              <a:t>5/30/2022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E4F68-85DD-4D5C-A4B7-C895B540A1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163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BCAB5-08B7-40CA-8222-31951EA191EC}" type="datetimeFigureOut">
              <a:rPr lang="en-US" smtClean="0"/>
              <a:t>5/30/2022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E4F68-85DD-4D5C-A4B7-C895B540A1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165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BCAB5-08B7-40CA-8222-31951EA191EC}" type="datetimeFigureOut">
              <a:rPr lang="en-US" smtClean="0"/>
              <a:t>5/30/2022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E4F68-85DD-4D5C-A4B7-C895B540A1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646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BCAB5-08B7-40CA-8222-31951EA191EC}" type="datetimeFigureOut">
              <a:rPr lang="en-US" smtClean="0"/>
              <a:t>5/30/2022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E4F68-85DD-4D5C-A4B7-C895B540A1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606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BCAB5-08B7-40CA-8222-31951EA191EC}" type="datetimeFigureOut">
              <a:rPr lang="en-US" smtClean="0"/>
              <a:t>5/30/2022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E4F68-85DD-4D5C-A4B7-C895B540A1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886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BCAB5-08B7-40CA-8222-31951EA191EC}" type="datetimeFigureOut">
              <a:rPr lang="en-US" smtClean="0"/>
              <a:t>5/30/2022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E4F68-85DD-4D5C-A4B7-C895B540A1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947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BCAB5-08B7-40CA-8222-31951EA191EC}" type="datetimeFigureOut">
              <a:rPr lang="en-US" smtClean="0"/>
              <a:t>5/30/2022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E4F68-85DD-4D5C-A4B7-C895B540A1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594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sv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6.svg"/><Relationship Id="rId4" Type="http://schemas.openxmlformats.org/officeDocument/2006/relationships/image" Target="../media/image2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29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6.svg"/><Relationship Id="rId4" Type="http://schemas.openxmlformats.org/officeDocument/2006/relationships/image" Target="../media/image2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svg"/><Relationship Id="rId4" Type="http://schemas.openxmlformats.org/officeDocument/2006/relationships/image" Target="../media/image2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jpeg"/><Relationship Id="rId7" Type="http://schemas.openxmlformats.org/officeDocument/2006/relationships/image" Target="../media/image64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62.svg"/><Relationship Id="rId4" Type="http://schemas.openxmlformats.org/officeDocument/2006/relationships/image" Target="../media/image54.png"/><Relationship Id="rId9" Type="http://schemas.openxmlformats.org/officeDocument/2006/relationships/image" Target="../media/image66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62C207-ED26-49AD-A406-B7D66CEE73F0}"/>
              </a:ext>
            </a:extLst>
          </p:cNvPr>
          <p:cNvSpPr/>
          <p:nvPr/>
        </p:nvSpPr>
        <p:spPr>
          <a:xfrm>
            <a:off x="-7183" y="2357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787733" y="2566602"/>
            <a:ext cx="63562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СУУЦ ӨМЧЛӨГЧДИЙН ХОЛБОО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30591" y="2055814"/>
            <a:ext cx="7130818" cy="2237591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Google Shape;362;p32">
            <a:extLst>
              <a:ext uri="{FF2B5EF4-FFF2-40B4-BE49-F238E27FC236}">
                <a16:creationId xmlns:a16="http://schemas.microsoft.com/office/drawing/2014/main" id="{ACF00E98-C084-4FE5-9B5C-D64445296E10}"/>
              </a:ext>
            </a:extLst>
          </p:cNvPr>
          <p:cNvSpPr/>
          <p:nvPr/>
        </p:nvSpPr>
        <p:spPr>
          <a:xfrm flipH="1">
            <a:off x="10686203" y="3439550"/>
            <a:ext cx="1770123" cy="3418450"/>
          </a:xfrm>
          <a:custGeom>
            <a:avLst/>
            <a:gdLst/>
            <a:ahLst/>
            <a:cxnLst/>
            <a:rect l="l" t="t" r="r" b="b"/>
            <a:pathLst>
              <a:path w="94735" h="214021" extrusionOk="0">
                <a:moveTo>
                  <a:pt x="0" y="51938"/>
                </a:moveTo>
                <a:lnTo>
                  <a:pt x="12910" y="51938"/>
                </a:lnTo>
                <a:lnTo>
                  <a:pt x="12910" y="214021"/>
                </a:lnTo>
                <a:lnTo>
                  <a:pt x="81959" y="214021"/>
                </a:lnTo>
                <a:lnTo>
                  <a:pt x="81959" y="51938"/>
                </a:lnTo>
                <a:lnTo>
                  <a:pt x="94735" y="51938"/>
                </a:lnTo>
                <a:lnTo>
                  <a:pt x="47434" y="1"/>
                </a:lnTo>
                <a:lnTo>
                  <a:pt x="22483" y="27421"/>
                </a:lnTo>
                <a:lnTo>
                  <a:pt x="22483" y="10041"/>
                </a:lnTo>
                <a:lnTo>
                  <a:pt x="12910" y="10041"/>
                </a:lnTo>
                <a:lnTo>
                  <a:pt x="12910" y="37928"/>
                </a:lnTo>
                <a:close/>
                <a:moveTo>
                  <a:pt x="61211" y="165486"/>
                </a:moveTo>
                <a:cubicBezTo>
                  <a:pt x="63579" y="160916"/>
                  <a:pt x="68783" y="160916"/>
                  <a:pt x="71185" y="165486"/>
                </a:cubicBezTo>
                <a:lnTo>
                  <a:pt x="71185" y="183666"/>
                </a:lnTo>
                <a:lnTo>
                  <a:pt x="61211" y="183666"/>
                </a:lnTo>
                <a:close/>
                <a:moveTo>
                  <a:pt x="61211" y="133563"/>
                </a:moveTo>
                <a:cubicBezTo>
                  <a:pt x="63579" y="128993"/>
                  <a:pt x="68783" y="128993"/>
                  <a:pt x="71185" y="133563"/>
                </a:cubicBezTo>
                <a:lnTo>
                  <a:pt x="71185" y="151743"/>
                </a:lnTo>
                <a:lnTo>
                  <a:pt x="61211" y="151743"/>
                </a:lnTo>
                <a:close/>
                <a:moveTo>
                  <a:pt x="61211" y="101607"/>
                </a:moveTo>
                <a:cubicBezTo>
                  <a:pt x="63579" y="97070"/>
                  <a:pt x="68783" y="97070"/>
                  <a:pt x="71185" y="101607"/>
                </a:cubicBezTo>
                <a:lnTo>
                  <a:pt x="71185" y="119820"/>
                </a:lnTo>
                <a:lnTo>
                  <a:pt x="61211" y="119820"/>
                </a:lnTo>
                <a:close/>
                <a:moveTo>
                  <a:pt x="61211" y="69684"/>
                </a:moveTo>
                <a:cubicBezTo>
                  <a:pt x="63579" y="65114"/>
                  <a:pt x="68783" y="65114"/>
                  <a:pt x="71185" y="69684"/>
                </a:cubicBezTo>
                <a:lnTo>
                  <a:pt x="71185" y="87864"/>
                </a:lnTo>
                <a:lnTo>
                  <a:pt x="61211" y="87864"/>
                </a:lnTo>
                <a:close/>
                <a:moveTo>
                  <a:pt x="42431" y="165486"/>
                </a:moveTo>
                <a:cubicBezTo>
                  <a:pt x="44832" y="160916"/>
                  <a:pt x="50036" y="160916"/>
                  <a:pt x="52404" y="165486"/>
                </a:cubicBezTo>
                <a:lnTo>
                  <a:pt x="52404" y="183666"/>
                </a:lnTo>
                <a:lnTo>
                  <a:pt x="42431" y="183666"/>
                </a:lnTo>
                <a:close/>
                <a:moveTo>
                  <a:pt x="42431" y="133563"/>
                </a:moveTo>
                <a:cubicBezTo>
                  <a:pt x="44832" y="128993"/>
                  <a:pt x="50036" y="128993"/>
                  <a:pt x="52404" y="133563"/>
                </a:cubicBezTo>
                <a:lnTo>
                  <a:pt x="52404" y="151743"/>
                </a:lnTo>
                <a:lnTo>
                  <a:pt x="42431" y="151743"/>
                </a:lnTo>
                <a:close/>
                <a:moveTo>
                  <a:pt x="42431" y="101607"/>
                </a:moveTo>
                <a:cubicBezTo>
                  <a:pt x="44832" y="97070"/>
                  <a:pt x="50036" y="97070"/>
                  <a:pt x="52404" y="101607"/>
                </a:cubicBezTo>
                <a:lnTo>
                  <a:pt x="52404" y="119820"/>
                </a:lnTo>
                <a:lnTo>
                  <a:pt x="42431" y="119820"/>
                </a:lnTo>
                <a:close/>
                <a:moveTo>
                  <a:pt x="42431" y="69684"/>
                </a:moveTo>
                <a:cubicBezTo>
                  <a:pt x="44832" y="65114"/>
                  <a:pt x="50036" y="65114"/>
                  <a:pt x="52404" y="69684"/>
                </a:cubicBezTo>
                <a:lnTo>
                  <a:pt x="52404" y="87864"/>
                </a:lnTo>
                <a:lnTo>
                  <a:pt x="42431" y="87864"/>
                </a:lnTo>
                <a:close/>
                <a:moveTo>
                  <a:pt x="23684" y="165486"/>
                </a:moveTo>
                <a:cubicBezTo>
                  <a:pt x="26086" y="160916"/>
                  <a:pt x="31656" y="160916"/>
                  <a:pt x="34058" y="165486"/>
                </a:cubicBezTo>
                <a:lnTo>
                  <a:pt x="34058" y="183666"/>
                </a:lnTo>
                <a:lnTo>
                  <a:pt x="23684" y="183666"/>
                </a:lnTo>
                <a:close/>
                <a:moveTo>
                  <a:pt x="23684" y="133563"/>
                </a:moveTo>
                <a:cubicBezTo>
                  <a:pt x="26086" y="128993"/>
                  <a:pt x="31656" y="128993"/>
                  <a:pt x="34058" y="133563"/>
                </a:cubicBezTo>
                <a:lnTo>
                  <a:pt x="34058" y="151743"/>
                </a:lnTo>
                <a:lnTo>
                  <a:pt x="23684" y="151743"/>
                </a:lnTo>
                <a:close/>
                <a:moveTo>
                  <a:pt x="23684" y="101607"/>
                </a:moveTo>
                <a:cubicBezTo>
                  <a:pt x="26086" y="97070"/>
                  <a:pt x="31656" y="97070"/>
                  <a:pt x="34058" y="101607"/>
                </a:cubicBezTo>
                <a:lnTo>
                  <a:pt x="34058" y="119820"/>
                </a:lnTo>
                <a:lnTo>
                  <a:pt x="23684" y="119820"/>
                </a:lnTo>
                <a:close/>
                <a:moveTo>
                  <a:pt x="23684" y="69684"/>
                </a:moveTo>
                <a:cubicBezTo>
                  <a:pt x="26086" y="65114"/>
                  <a:pt x="31656" y="65114"/>
                  <a:pt x="34058" y="69684"/>
                </a:cubicBezTo>
                <a:lnTo>
                  <a:pt x="34058" y="87864"/>
                </a:lnTo>
                <a:lnTo>
                  <a:pt x="23684" y="8786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Google Shape;361;p32">
            <a:extLst>
              <a:ext uri="{FF2B5EF4-FFF2-40B4-BE49-F238E27FC236}">
                <a16:creationId xmlns:a16="http://schemas.microsoft.com/office/drawing/2014/main" id="{341C0F1E-2130-4C2C-8D82-52CB3A517339}"/>
              </a:ext>
            </a:extLst>
          </p:cNvPr>
          <p:cNvSpPr/>
          <p:nvPr/>
        </p:nvSpPr>
        <p:spPr>
          <a:xfrm flipH="1">
            <a:off x="9462778" y="4613595"/>
            <a:ext cx="1770123" cy="2251611"/>
          </a:xfrm>
          <a:custGeom>
            <a:avLst/>
            <a:gdLst/>
            <a:ahLst/>
            <a:cxnLst/>
            <a:rect l="l" t="t" r="r" b="b"/>
            <a:pathLst>
              <a:path w="94735" h="140968" extrusionOk="0">
                <a:moveTo>
                  <a:pt x="0" y="51937"/>
                </a:moveTo>
                <a:lnTo>
                  <a:pt x="12876" y="51937"/>
                </a:lnTo>
                <a:lnTo>
                  <a:pt x="12876" y="140968"/>
                </a:lnTo>
                <a:lnTo>
                  <a:pt x="42430" y="140968"/>
                </a:lnTo>
                <a:lnTo>
                  <a:pt x="42430" y="106810"/>
                </a:lnTo>
                <a:cubicBezTo>
                  <a:pt x="44832" y="102240"/>
                  <a:pt x="50002" y="102240"/>
                  <a:pt x="52404" y="106810"/>
                </a:cubicBezTo>
                <a:lnTo>
                  <a:pt x="52404" y="140968"/>
                </a:lnTo>
                <a:lnTo>
                  <a:pt x="81925" y="140968"/>
                </a:lnTo>
                <a:lnTo>
                  <a:pt x="81925" y="57141"/>
                </a:lnTo>
                <a:lnTo>
                  <a:pt x="81925" y="51937"/>
                </a:lnTo>
                <a:lnTo>
                  <a:pt x="94734" y="51937"/>
                </a:lnTo>
                <a:lnTo>
                  <a:pt x="81925" y="37794"/>
                </a:lnTo>
                <a:lnTo>
                  <a:pt x="81925" y="14811"/>
                </a:lnTo>
                <a:lnTo>
                  <a:pt x="72352" y="14811"/>
                </a:lnTo>
                <a:lnTo>
                  <a:pt x="72352" y="27286"/>
                </a:lnTo>
                <a:lnTo>
                  <a:pt x="47434" y="0"/>
                </a:lnTo>
                <a:close/>
                <a:moveTo>
                  <a:pt x="61177" y="77756"/>
                </a:moveTo>
                <a:cubicBezTo>
                  <a:pt x="63579" y="73219"/>
                  <a:pt x="68783" y="73219"/>
                  <a:pt x="71184" y="77756"/>
                </a:cubicBezTo>
                <a:lnTo>
                  <a:pt x="71184" y="95835"/>
                </a:lnTo>
                <a:lnTo>
                  <a:pt x="61177" y="95835"/>
                </a:lnTo>
                <a:close/>
                <a:moveTo>
                  <a:pt x="42430" y="77756"/>
                </a:moveTo>
                <a:cubicBezTo>
                  <a:pt x="44832" y="73219"/>
                  <a:pt x="50002" y="73219"/>
                  <a:pt x="52404" y="77756"/>
                </a:cubicBezTo>
                <a:lnTo>
                  <a:pt x="52404" y="95835"/>
                </a:lnTo>
                <a:lnTo>
                  <a:pt x="42430" y="95835"/>
                </a:lnTo>
                <a:close/>
                <a:moveTo>
                  <a:pt x="23684" y="77756"/>
                </a:moveTo>
                <a:cubicBezTo>
                  <a:pt x="26052" y="73219"/>
                  <a:pt x="31656" y="73219"/>
                  <a:pt x="34058" y="77756"/>
                </a:cubicBezTo>
                <a:lnTo>
                  <a:pt x="34058" y="95835"/>
                </a:lnTo>
                <a:lnTo>
                  <a:pt x="23684" y="9583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158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2FF3B27-D912-402D-A6D3-28D34DDEE48E}"/>
              </a:ext>
            </a:extLst>
          </p:cNvPr>
          <p:cNvSpPr/>
          <p:nvPr/>
        </p:nvSpPr>
        <p:spPr>
          <a:xfrm>
            <a:off x="-7183" y="2357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Google Shape;103;p27"/>
          <p:cNvSpPr/>
          <p:nvPr/>
        </p:nvSpPr>
        <p:spPr>
          <a:xfrm>
            <a:off x="11049954" y="6347063"/>
            <a:ext cx="1110670" cy="567637"/>
          </a:xfrm>
          <a:custGeom>
            <a:avLst/>
            <a:gdLst/>
            <a:ahLst/>
            <a:cxnLst/>
            <a:rect l="l" t="t" r="r" b="b"/>
            <a:pathLst>
              <a:path w="33224" h="16980" extrusionOk="0">
                <a:moveTo>
                  <a:pt x="16612" y="0"/>
                </a:moveTo>
                <a:lnTo>
                  <a:pt x="0" y="14878"/>
                </a:lnTo>
                <a:lnTo>
                  <a:pt x="1868" y="16979"/>
                </a:lnTo>
                <a:lnTo>
                  <a:pt x="16612" y="3770"/>
                </a:lnTo>
                <a:lnTo>
                  <a:pt x="31322" y="16979"/>
                </a:lnTo>
                <a:lnTo>
                  <a:pt x="33224" y="14878"/>
                </a:lnTo>
                <a:lnTo>
                  <a:pt x="16612" y="0"/>
                </a:ln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E646F5-75E2-47BB-9311-90CE32CE7DB3}"/>
              </a:ext>
            </a:extLst>
          </p:cNvPr>
          <p:cNvSpPr/>
          <p:nvPr/>
        </p:nvSpPr>
        <p:spPr>
          <a:xfrm>
            <a:off x="1755561" y="359758"/>
            <a:ext cx="86808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ТӨЛБӨР АВЧ БУЙ БАЙДАЛ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DD0457-D52B-45AF-809C-5BADF10F6E32}"/>
              </a:ext>
            </a:extLst>
          </p:cNvPr>
          <p:cNvSpPr/>
          <p:nvPr/>
        </p:nvSpPr>
        <p:spPr>
          <a:xfrm>
            <a:off x="956647" y="1652133"/>
            <a:ext cx="105155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mn-M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470 өрхтэй СӨХ: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7A87DA5-8725-4A05-B75C-C62807DC689C}"/>
              </a:ext>
            </a:extLst>
          </p:cNvPr>
          <p:cNvSpPr/>
          <p:nvPr/>
        </p:nvSpPr>
        <p:spPr>
          <a:xfrm>
            <a:off x="1880378" y="3484320"/>
            <a:ext cx="91695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mn-M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Сард дунджаар: </a:t>
            </a:r>
          </a:p>
          <a:p>
            <a:pPr algn="just"/>
            <a:r>
              <a:rPr lang="mn-M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Орлого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mn-M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280,000</a:t>
            </a:r>
            <a:r>
              <a:rPr lang="mn-M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төгрөг		</a:t>
            </a:r>
          </a:p>
          <a:p>
            <a:pPr algn="just"/>
            <a:r>
              <a:rPr lang="mn-M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Зарлага: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101D4D-5E77-4BE3-AB50-9C617A560988}"/>
              </a:ext>
            </a:extLst>
          </p:cNvPr>
          <p:cNvSpPr txBox="1"/>
          <p:nvPr/>
        </p:nvSpPr>
        <p:spPr>
          <a:xfrm>
            <a:off x="956647" y="2175353"/>
            <a:ext cx="98202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mn-M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mn-M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Төлөвлөгөөгөөр сард </a:t>
            </a:r>
            <a:r>
              <a:rPr lang="mn-MN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2,964,000</a:t>
            </a:r>
            <a:r>
              <a:rPr lang="mn-M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төгрөгний хураамж авахаас </a:t>
            </a:r>
            <a:r>
              <a:rPr lang="mn-MN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180,000-200,000</a:t>
            </a:r>
            <a:r>
              <a:rPr lang="mn-M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төгрөг төвлөрдөг. Нэмэлтээр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Univision</a:t>
            </a:r>
            <a:r>
              <a:rPr lang="mn-M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Skymedia компаниудаас сард </a:t>
            </a:r>
            <a:r>
              <a:rPr lang="mn-MN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80,000</a:t>
            </a:r>
            <a:r>
              <a:rPr lang="mn-M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төгрөгний орлого ордог. 2 байранд 4 үйлчлэгчтэй. Үйлчлэгч нар ажлын хөлсөө айл өрхөөс өөрөө </a:t>
            </a:r>
            <a:r>
              <a:rPr lang="mn-MN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5000 </a:t>
            </a:r>
            <a:r>
              <a:rPr lang="mn-M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төгрөг хураан авч байна. 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6" name="Table 15">
            <a:extLst>
              <a:ext uri="{FF2B5EF4-FFF2-40B4-BE49-F238E27FC236}">
                <a16:creationId xmlns:a16="http://schemas.microsoft.com/office/drawing/2014/main" id="{D56A73D9-20C8-42D7-9496-7A97358C79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7143081"/>
              </p:ext>
            </p:extLst>
          </p:nvPr>
        </p:nvGraphicFramePr>
        <p:xfrm>
          <a:off x="3092671" y="4171476"/>
          <a:ext cx="5767244" cy="210312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121698">
                  <a:extLst>
                    <a:ext uri="{9D8B030D-6E8A-4147-A177-3AD203B41FA5}">
                      <a16:colId xmlns:a16="http://schemas.microsoft.com/office/drawing/2014/main" val="1818258494"/>
                    </a:ext>
                  </a:extLst>
                </a:gridCol>
                <a:gridCol w="2645546">
                  <a:extLst>
                    <a:ext uri="{9D8B030D-6E8A-4147-A177-3AD203B41FA5}">
                      <a16:colId xmlns:a16="http://schemas.microsoft.com/office/drawing/2014/main" val="2097680798"/>
                    </a:ext>
                  </a:extLst>
                </a:gridCol>
              </a:tblGrid>
              <a:tr h="333196">
                <a:tc>
                  <a:txBody>
                    <a:bodyPr/>
                    <a:lstStyle/>
                    <a:p>
                      <a:r>
                        <a:rPr lang="mn-MN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СӨХ гүйцэтгэх захирал цалин </a:t>
                      </a:r>
                      <a:endParaRPr lang="en-US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n-MN" b="1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995228"/>
                  </a:ext>
                </a:extLst>
              </a:tr>
              <a:tr h="277383">
                <a:tc>
                  <a:txBody>
                    <a:bodyPr/>
                    <a:lstStyle/>
                    <a:p>
                      <a:r>
                        <a:rPr lang="mn-MN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Сангийн засвар </a:t>
                      </a:r>
                      <a:endParaRPr lang="en-US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n-MN" b="1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101,000 </a:t>
                      </a:r>
                      <a:endParaRPr lang="en-US" dirty="0">
                        <a:solidFill>
                          <a:srgbClr val="FFC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5453202"/>
                  </a:ext>
                </a:extLst>
              </a:tr>
              <a:tr h="2773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n-MN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Ажлын багаж хэрэгсэлд </a:t>
                      </a:r>
                      <a:endParaRPr lang="en-US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n-MN" b="1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100,000</a:t>
                      </a:r>
                      <a:endParaRPr lang="en-US" dirty="0">
                        <a:solidFill>
                          <a:srgbClr val="FFC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4088128"/>
                  </a:ext>
                </a:extLst>
              </a:tr>
              <a:tr h="277383">
                <a:tc>
                  <a:txBody>
                    <a:bodyPr/>
                    <a:lstStyle/>
                    <a:p>
                      <a:r>
                        <a:rPr lang="mn-MN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Цоож шинээр солиход </a:t>
                      </a:r>
                      <a:endParaRPr lang="en-US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n-MN" b="1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3356299"/>
                  </a:ext>
                </a:extLst>
              </a:tr>
              <a:tr h="277383">
                <a:tc>
                  <a:txBody>
                    <a:bodyPr/>
                    <a:lstStyle/>
                    <a:p>
                      <a:r>
                        <a:rPr lang="mn-MN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Хор цацсан </a:t>
                      </a:r>
                      <a:endParaRPr lang="en-US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n-MN" b="1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32,000 </a:t>
                      </a:r>
                      <a:endParaRPr lang="en-US" dirty="0">
                        <a:solidFill>
                          <a:srgbClr val="FFC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42560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742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0725415-A46E-4937-B2C8-3E11667B9C4A}"/>
              </a:ext>
            </a:extLst>
          </p:cNvPr>
          <p:cNvSpPr/>
          <p:nvPr/>
        </p:nvSpPr>
        <p:spPr>
          <a:xfrm>
            <a:off x="-7183" y="2357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894700" y="2840364"/>
          <a:ext cx="2721012" cy="3235443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721012">
                  <a:extLst>
                    <a:ext uri="{9D8B030D-6E8A-4147-A177-3AD203B41FA5}">
                      <a16:colId xmlns:a16="http://schemas.microsoft.com/office/drawing/2014/main" val="67949225"/>
                    </a:ext>
                  </a:extLst>
                </a:gridCol>
              </a:tblGrid>
              <a:tr h="691071">
                <a:tc>
                  <a:txBody>
                    <a:bodyPr/>
                    <a:lstStyle/>
                    <a:p>
                      <a:pPr algn="ctr"/>
                      <a:r>
                        <a:rPr lang="mn-MN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Угсармал орон сууцанд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336" marR="80336" marT="40168" marB="40168"/>
                </a:tc>
                <a:extLst>
                  <a:ext uri="{0D108BD9-81ED-4DB2-BD59-A6C34878D82A}">
                    <a16:rowId xmlns:a16="http://schemas.microsoft.com/office/drawing/2014/main" val="4104170014"/>
                  </a:ext>
                </a:extLst>
              </a:tr>
              <a:tr h="636093">
                <a:tc>
                  <a:txBody>
                    <a:bodyPr/>
                    <a:lstStyle/>
                    <a:p>
                      <a:pPr algn="l"/>
                      <a:r>
                        <a:rPr lang="mn-MN" sz="17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өрөө- 3900 /26м2/	</a:t>
                      </a:r>
                      <a:endParaRPr lang="en-US" sz="17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336" marR="80336" marT="40168" marB="40168"/>
                </a:tc>
                <a:extLst>
                  <a:ext uri="{0D108BD9-81ED-4DB2-BD59-A6C34878D82A}">
                    <a16:rowId xmlns:a16="http://schemas.microsoft.com/office/drawing/2014/main" val="3338253568"/>
                  </a:ext>
                </a:extLst>
              </a:tr>
              <a:tr h="636093">
                <a:tc>
                  <a:txBody>
                    <a:bodyPr/>
                    <a:lstStyle/>
                    <a:p>
                      <a:pPr algn="l"/>
                      <a:r>
                        <a:rPr lang="mn-MN" sz="17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өрөө-5550 /37м2/</a:t>
                      </a:r>
                      <a:endParaRPr lang="en-US" sz="17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336" marR="80336" marT="40168" marB="40168"/>
                </a:tc>
                <a:extLst>
                  <a:ext uri="{0D108BD9-81ED-4DB2-BD59-A6C34878D82A}">
                    <a16:rowId xmlns:a16="http://schemas.microsoft.com/office/drawing/2014/main" val="440525409"/>
                  </a:ext>
                </a:extLst>
              </a:tr>
              <a:tr h="636093">
                <a:tc>
                  <a:txBody>
                    <a:bodyPr/>
                    <a:lstStyle/>
                    <a:p>
                      <a:pPr algn="l"/>
                      <a:r>
                        <a:rPr lang="mn-MN" sz="17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өрөө-7050 /47м2/	</a:t>
                      </a:r>
                      <a:endParaRPr lang="en-US" sz="17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336" marR="80336" marT="40168" marB="40168"/>
                </a:tc>
                <a:extLst>
                  <a:ext uri="{0D108BD9-81ED-4DB2-BD59-A6C34878D82A}">
                    <a16:rowId xmlns:a16="http://schemas.microsoft.com/office/drawing/2014/main" val="2448576874"/>
                  </a:ext>
                </a:extLst>
              </a:tr>
              <a:tr h="636093">
                <a:tc>
                  <a:txBody>
                    <a:bodyPr/>
                    <a:lstStyle/>
                    <a:p>
                      <a:pPr algn="l"/>
                      <a:r>
                        <a:rPr lang="mn-MN" sz="17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өрөө-8700 /58м2/</a:t>
                      </a:r>
                      <a:endParaRPr lang="en-US" sz="17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336" marR="80336" marT="40168" marB="40168"/>
                </a:tc>
                <a:extLst>
                  <a:ext uri="{0D108BD9-81ED-4DB2-BD59-A6C34878D82A}">
                    <a16:rowId xmlns:a16="http://schemas.microsoft.com/office/drawing/2014/main" val="301094683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517595" y="2817278"/>
          <a:ext cx="2712570" cy="3246136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712570">
                  <a:extLst>
                    <a:ext uri="{9D8B030D-6E8A-4147-A177-3AD203B41FA5}">
                      <a16:colId xmlns:a16="http://schemas.microsoft.com/office/drawing/2014/main" val="67949225"/>
                    </a:ext>
                  </a:extLst>
                </a:gridCol>
              </a:tblGrid>
              <a:tr h="701605">
                <a:tc>
                  <a:txBody>
                    <a:bodyPr/>
                    <a:lstStyle/>
                    <a:p>
                      <a:pPr algn="ctr"/>
                      <a:r>
                        <a:rPr lang="mn-MN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Тоосгон</a:t>
                      </a:r>
                      <a:r>
                        <a:rPr lang="mn-MN" sz="20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mn-MN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орон сууцанд 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2699" marR="102699" marT="51349" marB="51349"/>
                </a:tc>
                <a:extLst>
                  <a:ext uri="{0D108BD9-81ED-4DB2-BD59-A6C34878D82A}">
                    <a16:rowId xmlns:a16="http://schemas.microsoft.com/office/drawing/2014/main" val="4104170014"/>
                  </a:ext>
                </a:extLst>
              </a:tr>
              <a:tr h="5831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n-MN" sz="15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өрөө-3850 /25м2/</a:t>
                      </a:r>
                    </a:p>
                  </a:txBody>
                  <a:tcPr marL="102699" marR="102699" marT="51349" marB="51349"/>
                </a:tc>
                <a:extLst>
                  <a:ext uri="{0D108BD9-81ED-4DB2-BD59-A6C34878D82A}">
                    <a16:rowId xmlns:a16="http://schemas.microsoft.com/office/drawing/2014/main" val="3338253568"/>
                  </a:ext>
                </a:extLst>
              </a:tr>
              <a:tr h="6431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n-MN" sz="15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өрөө-5500 /36м2/</a:t>
                      </a:r>
                    </a:p>
                    <a:p>
                      <a:pPr algn="l"/>
                      <a:endParaRPr lang="en-US" sz="15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2699" marR="102699" marT="51349" marB="51349"/>
                </a:tc>
                <a:extLst>
                  <a:ext uri="{0D108BD9-81ED-4DB2-BD59-A6C34878D82A}">
                    <a16:rowId xmlns:a16="http://schemas.microsoft.com/office/drawing/2014/main" val="440525409"/>
                  </a:ext>
                </a:extLst>
              </a:tr>
              <a:tr h="5886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n-MN" sz="15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өрөө-7000 /46м2/</a:t>
                      </a:r>
                    </a:p>
                    <a:p>
                      <a:pPr algn="l"/>
                      <a:endParaRPr lang="en-US" sz="15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2699" marR="102699" marT="51349" marB="51349"/>
                </a:tc>
                <a:extLst>
                  <a:ext uri="{0D108BD9-81ED-4DB2-BD59-A6C34878D82A}">
                    <a16:rowId xmlns:a16="http://schemas.microsoft.com/office/drawing/2014/main" val="2448576874"/>
                  </a:ext>
                </a:extLst>
              </a:tr>
              <a:tr h="7188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n-MN" sz="15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өрөө-8650 /57м2</a:t>
                      </a:r>
                      <a:r>
                        <a:rPr lang="en-US" sz="15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mn-MN" sz="15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</a:p>
                    <a:p>
                      <a:pPr algn="l"/>
                      <a:endParaRPr lang="en-US" sz="15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2699" marR="102699" marT="51349" marB="51349"/>
                </a:tc>
                <a:extLst>
                  <a:ext uri="{0D108BD9-81ED-4DB2-BD59-A6C34878D82A}">
                    <a16:rowId xmlns:a16="http://schemas.microsoft.com/office/drawing/2014/main" val="301094683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505176" y="423123"/>
            <a:ext cx="325946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Сууц өмчлөгчдийн холбооны дээд зөвлөлийн тэргүүлэгчдийн тогтоолын дагуу айл өрхийн 1м2-аас авах засвар үйлчилгээний хуримтлалын төлбөр 250-500 төгрөг байдаг. </a:t>
            </a:r>
            <a:endParaRPr lang="mn-MN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08275" y="553879"/>
            <a:ext cx="33425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Дархан-Уул аймагт 1м2-аас 150 төгрөгний засвар үйлчилгээний хөлсийг тооцож доорх</a:t>
            </a:r>
          </a:p>
          <a:p>
            <a:pPr algn="ctr"/>
            <a:r>
              <a:rPr lang="mn-M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тарифаар авч байна.</a:t>
            </a:r>
          </a:p>
        </p:txBody>
      </p:sp>
      <p:sp>
        <p:nvSpPr>
          <p:cNvPr id="1483" name="Rounded Rectangle 1482"/>
          <p:cNvSpPr/>
          <p:nvPr/>
        </p:nvSpPr>
        <p:spPr>
          <a:xfrm>
            <a:off x="230085" y="307126"/>
            <a:ext cx="3809651" cy="2345463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84" name="Right Arrow 80">
            <a:extLst>
              <a:ext uri="{FF2B5EF4-FFF2-40B4-BE49-F238E27FC236}">
                <a16:creationId xmlns:a16="http://schemas.microsoft.com/office/drawing/2014/main" id="{09ED9D97-D796-4331-98CD-0DC91C2CC24D}"/>
              </a:ext>
            </a:extLst>
          </p:cNvPr>
          <p:cNvSpPr/>
          <p:nvPr/>
        </p:nvSpPr>
        <p:spPr>
          <a:xfrm>
            <a:off x="4491354" y="939630"/>
            <a:ext cx="3086964" cy="1080705"/>
          </a:xfrm>
          <a:prstGeom prst="rightArrow">
            <a:avLst>
              <a:gd name="adj1" fmla="val 65118"/>
              <a:gd name="adj2" fmla="val 8461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altLang="ko-KR" sz="27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ХУРААМЖ</a:t>
            </a:r>
            <a:endParaRPr lang="ko-KR" altLang="en-US" sz="27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5" name="Rounded Rectangle 1484"/>
          <p:cNvSpPr/>
          <p:nvPr/>
        </p:nvSpPr>
        <p:spPr>
          <a:xfrm>
            <a:off x="8029936" y="307126"/>
            <a:ext cx="3420932" cy="2147322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92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83" grpId="0" animBg="1"/>
      <p:bldP spid="1484" grpId="0" animBg="1"/>
      <p:bldP spid="148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67FF398-0612-4746-9D43-C53510F43CCE}"/>
              </a:ext>
            </a:extLst>
          </p:cNvPr>
          <p:cNvSpPr/>
          <p:nvPr/>
        </p:nvSpPr>
        <p:spPr>
          <a:xfrm>
            <a:off x="-7183" y="-45351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76B053B-B544-489D-92B5-251961B19F20}"/>
              </a:ext>
            </a:extLst>
          </p:cNvPr>
          <p:cNvGraphicFramePr>
            <a:graphicFrameLocks noGrp="1"/>
          </p:cNvGraphicFramePr>
          <p:nvPr/>
        </p:nvGraphicFramePr>
        <p:xfrm>
          <a:off x="229674" y="150920"/>
          <a:ext cx="11732652" cy="6489576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866745">
                  <a:extLst>
                    <a:ext uri="{9D8B030D-6E8A-4147-A177-3AD203B41FA5}">
                      <a16:colId xmlns:a16="http://schemas.microsoft.com/office/drawing/2014/main" val="1492256831"/>
                    </a:ext>
                  </a:extLst>
                </a:gridCol>
                <a:gridCol w="1661261">
                  <a:extLst>
                    <a:ext uri="{9D8B030D-6E8A-4147-A177-3AD203B41FA5}">
                      <a16:colId xmlns:a16="http://schemas.microsoft.com/office/drawing/2014/main" val="3466520030"/>
                    </a:ext>
                  </a:extLst>
                </a:gridCol>
                <a:gridCol w="1530345">
                  <a:extLst>
                    <a:ext uri="{9D8B030D-6E8A-4147-A177-3AD203B41FA5}">
                      <a16:colId xmlns:a16="http://schemas.microsoft.com/office/drawing/2014/main" val="3916327353"/>
                    </a:ext>
                  </a:extLst>
                </a:gridCol>
                <a:gridCol w="1552918">
                  <a:extLst>
                    <a:ext uri="{9D8B030D-6E8A-4147-A177-3AD203B41FA5}">
                      <a16:colId xmlns:a16="http://schemas.microsoft.com/office/drawing/2014/main" val="980238080"/>
                    </a:ext>
                  </a:extLst>
                </a:gridCol>
                <a:gridCol w="866745">
                  <a:extLst>
                    <a:ext uri="{9D8B030D-6E8A-4147-A177-3AD203B41FA5}">
                      <a16:colId xmlns:a16="http://schemas.microsoft.com/office/drawing/2014/main" val="1059194276"/>
                    </a:ext>
                  </a:extLst>
                </a:gridCol>
                <a:gridCol w="1011202">
                  <a:extLst>
                    <a:ext uri="{9D8B030D-6E8A-4147-A177-3AD203B41FA5}">
                      <a16:colId xmlns:a16="http://schemas.microsoft.com/office/drawing/2014/main" val="3682982136"/>
                    </a:ext>
                  </a:extLst>
                </a:gridCol>
                <a:gridCol w="1372345">
                  <a:extLst>
                    <a:ext uri="{9D8B030D-6E8A-4147-A177-3AD203B41FA5}">
                      <a16:colId xmlns:a16="http://schemas.microsoft.com/office/drawing/2014/main" val="2239936678"/>
                    </a:ext>
                  </a:extLst>
                </a:gridCol>
                <a:gridCol w="1002173">
                  <a:extLst>
                    <a:ext uri="{9D8B030D-6E8A-4147-A177-3AD203B41FA5}">
                      <a16:colId xmlns:a16="http://schemas.microsoft.com/office/drawing/2014/main" val="3168722401"/>
                    </a:ext>
                  </a:extLst>
                </a:gridCol>
                <a:gridCol w="866745">
                  <a:extLst>
                    <a:ext uri="{9D8B030D-6E8A-4147-A177-3AD203B41FA5}">
                      <a16:colId xmlns:a16="http://schemas.microsoft.com/office/drawing/2014/main" val="1669731202"/>
                    </a:ext>
                  </a:extLst>
                </a:gridCol>
                <a:gridCol w="1002173">
                  <a:extLst>
                    <a:ext uri="{9D8B030D-6E8A-4147-A177-3AD203B41FA5}">
                      <a16:colId xmlns:a16="http://schemas.microsoft.com/office/drawing/2014/main" val="940826984"/>
                    </a:ext>
                  </a:extLst>
                </a:gridCol>
              </a:tblGrid>
              <a:tr h="398363"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mn-MN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ДАРХАН СУМЫН СӨХ-НЫ 2021 ОРЛОГО ТӨВЛӨРҮҮЛЭЛТ</a:t>
                      </a:r>
                      <a:endParaRPr lang="en-US" sz="120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b"/>
                      <a:endParaRPr lang="mn-MN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1541486"/>
                  </a:ext>
                </a:extLst>
              </a:tr>
              <a:tr h="26619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СӨХ-ны нэрс</a:t>
                      </a:r>
                      <a:endParaRPr lang="mn-MN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Захирлын нэр</a:t>
                      </a:r>
                      <a:endParaRPr lang="mn-MN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оны төлөвлөгөөт орлого /сая.төг/</a:t>
                      </a:r>
                      <a:endParaRPr lang="mn-MN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Үүнээс: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онд орсон орлого /сая.төг/</a:t>
                      </a:r>
                      <a:endParaRPr lang="ru-RU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Үүнээс: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200" b="1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Хувь</a:t>
                      </a:r>
                      <a:endParaRPr lang="mn-MN" sz="1200" b="1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17917955"/>
                  </a:ext>
                </a:extLst>
              </a:tr>
              <a:tr h="59502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Айл өрх /сая.төг/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ААНБ /сая.төг/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Айл өрх /сая.төг/</a:t>
                      </a:r>
                      <a:endParaRPr lang="mn-MN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ААНБ /сая.төг/</a:t>
                      </a:r>
                      <a:endParaRPr lang="mn-MN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343424"/>
                  </a:ext>
                </a:extLst>
              </a:tr>
              <a:tr h="2661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Чандмань-Өргөө</a:t>
                      </a:r>
                      <a:endParaRPr lang="mn-MN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М.Алтанчимэг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16.8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15.5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6.9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48.8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24396414"/>
                  </a:ext>
                </a:extLst>
              </a:tr>
              <a:tr h="2661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Дөл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Ж.Наранбямба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4.9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12.8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7.9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4.9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67.4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56421145"/>
                  </a:ext>
                </a:extLst>
              </a:tr>
              <a:tr h="2661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Нарлаг-Өргөө</a:t>
                      </a:r>
                      <a:endParaRPr lang="mn-MN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Г.Солонго</a:t>
                      </a:r>
                      <a:endParaRPr lang="mn-MN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16.7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52598160"/>
                  </a:ext>
                </a:extLst>
              </a:tr>
              <a:tr h="2661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Оч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Б.Батбаяр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17.3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6.7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5.5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38.7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59949439"/>
                  </a:ext>
                </a:extLst>
              </a:tr>
              <a:tr h="2661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Хишиг-Өргөө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Ц.Сайхнаа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9.3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4.9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28.1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67218134"/>
                  </a:ext>
                </a:extLst>
              </a:tr>
              <a:tr h="2661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Үйлс-Өргөө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В.Ганбат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7.5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82861342"/>
                  </a:ext>
                </a:extLst>
              </a:tr>
              <a:tr h="2661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Найтагхайрхан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Р.Баянмөнх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47.7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3763693"/>
                  </a:ext>
                </a:extLst>
              </a:tr>
              <a:tr h="2661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Биндэрьяа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С.Өлзийцэцэг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39.2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75617720"/>
                  </a:ext>
                </a:extLst>
              </a:tr>
              <a:tr h="2661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Жаргалант-Өргөө</a:t>
                      </a:r>
                      <a:endParaRPr lang="mn-MN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Д.Нарантуяа 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24.5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45494779"/>
                  </a:ext>
                </a:extLst>
              </a:tr>
              <a:tr h="2661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Буянт-Зам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С.Жаргалсайхан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20.9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15.5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74.2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81132849"/>
                  </a:ext>
                </a:extLst>
              </a:tr>
              <a:tr h="2818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Дэвшил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О.Отгонханд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55.0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14279173"/>
                  </a:ext>
                </a:extLst>
              </a:tr>
              <a:tr h="2818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ТОСК ТӨХК Наран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Ж.Оюун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48.6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48.6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36.5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36.5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75.1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77057021"/>
                  </a:ext>
                </a:extLst>
              </a:tr>
              <a:tr h="2505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Бос-Уул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Э.Галсанбалжир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60.0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91916300"/>
                  </a:ext>
                </a:extLst>
              </a:tr>
              <a:tr h="2505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Баян-Уул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Я.Сарантуяа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35.6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35.2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8.9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25.0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19793758"/>
                  </a:ext>
                </a:extLst>
              </a:tr>
              <a:tr h="2505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Цагаан-Уул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Р.Цэцэгээ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39.5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39.5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48.3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48.3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122.3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64420654"/>
                  </a:ext>
                </a:extLst>
              </a:tr>
              <a:tr h="2505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Тохилог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Ж.Бадамгарав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26.7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12.4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9031528"/>
                  </a:ext>
                </a:extLst>
              </a:tr>
              <a:tr h="2505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Түмэн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Н.Ганчимэг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3.9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54.0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4886050"/>
                  </a:ext>
                </a:extLst>
              </a:tr>
              <a:tr h="2505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Оргил өөдөө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Р.Ганчимэг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15.3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14.9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28.8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74371235"/>
                  </a:ext>
                </a:extLst>
              </a:tr>
              <a:tr h="2505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Хатант-Уул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Г.Жилээхүү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21.7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36814424"/>
                  </a:ext>
                </a:extLst>
              </a:tr>
              <a:tr h="2505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Хийморь-Дархан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Ж.Нацаг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21.9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111.7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875334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1544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7025235-BD2A-4805-AC0F-CF28A97375DE}"/>
              </a:ext>
            </a:extLst>
          </p:cNvPr>
          <p:cNvSpPr/>
          <p:nvPr/>
        </p:nvSpPr>
        <p:spPr>
          <a:xfrm>
            <a:off x="-7183" y="-45351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0D798B2-D5D9-44CF-A2A4-11458183D7BA}"/>
              </a:ext>
            </a:extLst>
          </p:cNvPr>
          <p:cNvGraphicFramePr>
            <a:graphicFrameLocks noGrp="1"/>
          </p:cNvGraphicFramePr>
          <p:nvPr/>
        </p:nvGraphicFramePr>
        <p:xfrm>
          <a:off x="204603" y="150157"/>
          <a:ext cx="11782794" cy="6339428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871447">
                  <a:extLst>
                    <a:ext uri="{9D8B030D-6E8A-4147-A177-3AD203B41FA5}">
                      <a16:colId xmlns:a16="http://schemas.microsoft.com/office/drawing/2014/main" val="4170365063"/>
                    </a:ext>
                  </a:extLst>
                </a:gridCol>
                <a:gridCol w="1670275">
                  <a:extLst>
                    <a:ext uri="{9D8B030D-6E8A-4147-A177-3AD203B41FA5}">
                      <a16:colId xmlns:a16="http://schemas.microsoft.com/office/drawing/2014/main" val="577454935"/>
                    </a:ext>
                  </a:extLst>
                </a:gridCol>
                <a:gridCol w="1543188">
                  <a:extLst>
                    <a:ext uri="{9D8B030D-6E8A-4147-A177-3AD203B41FA5}">
                      <a16:colId xmlns:a16="http://schemas.microsoft.com/office/drawing/2014/main" val="195635208"/>
                    </a:ext>
                  </a:extLst>
                </a:gridCol>
                <a:gridCol w="1561343">
                  <a:extLst>
                    <a:ext uri="{9D8B030D-6E8A-4147-A177-3AD203B41FA5}">
                      <a16:colId xmlns:a16="http://schemas.microsoft.com/office/drawing/2014/main" val="489372794"/>
                    </a:ext>
                  </a:extLst>
                </a:gridCol>
                <a:gridCol w="871447">
                  <a:extLst>
                    <a:ext uri="{9D8B030D-6E8A-4147-A177-3AD203B41FA5}">
                      <a16:colId xmlns:a16="http://schemas.microsoft.com/office/drawing/2014/main" val="1677513773"/>
                    </a:ext>
                  </a:extLst>
                </a:gridCol>
                <a:gridCol w="1016689">
                  <a:extLst>
                    <a:ext uri="{9D8B030D-6E8A-4147-A177-3AD203B41FA5}">
                      <a16:colId xmlns:a16="http://schemas.microsoft.com/office/drawing/2014/main" val="2042377953"/>
                    </a:ext>
                  </a:extLst>
                </a:gridCol>
                <a:gridCol w="1379792">
                  <a:extLst>
                    <a:ext uri="{9D8B030D-6E8A-4147-A177-3AD203B41FA5}">
                      <a16:colId xmlns:a16="http://schemas.microsoft.com/office/drawing/2014/main" val="82032017"/>
                    </a:ext>
                  </a:extLst>
                </a:gridCol>
                <a:gridCol w="1007609">
                  <a:extLst>
                    <a:ext uri="{9D8B030D-6E8A-4147-A177-3AD203B41FA5}">
                      <a16:colId xmlns:a16="http://schemas.microsoft.com/office/drawing/2014/main" val="3177863296"/>
                    </a:ext>
                  </a:extLst>
                </a:gridCol>
                <a:gridCol w="871447">
                  <a:extLst>
                    <a:ext uri="{9D8B030D-6E8A-4147-A177-3AD203B41FA5}">
                      <a16:colId xmlns:a16="http://schemas.microsoft.com/office/drawing/2014/main" val="3232766226"/>
                    </a:ext>
                  </a:extLst>
                </a:gridCol>
                <a:gridCol w="989557">
                  <a:extLst>
                    <a:ext uri="{9D8B030D-6E8A-4147-A177-3AD203B41FA5}">
                      <a16:colId xmlns:a16="http://schemas.microsoft.com/office/drawing/2014/main" val="703355608"/>
                    </a:ext>
                  </a:extLst>
                </a:gridCol>
              </a:tblGrid>
              <a:tr h="24613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СӨХ-ны нэрс</a:t>
                      </a:r>
                      <a:endParaRPr lang="mn-MN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Захирлын нэр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оны төлөвлөгөөт орлого /сая.төг/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Үүнээс: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онд орсон орлого /сая.төг/</a:t>
                      </a:r>
                      <a:endParaRPr lang="ru-RU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Үүнээс: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400" b="1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Хувь</a:t>
                      </a:r>
                      <a:endParaRPr lang="mn-MN" sz="1400" b="1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extLst>
                  <a:ext uri="{0D108BD9-81ED-4DB2-BD59-A6C34878D82A}">
                    <a16:rowId xmlns:a16="http://schemas.microsoft.com/office/drawing/2014/main" val="3645901134"/>
                  </a:ext>
                </a:extLst>
              </a:tr>
              <a:tr h="4836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Айл өрх /сая.төг/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ААНБ /сая.төг/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Айл өрх /сая.төг/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ААНБ /сая.төг/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3439451"/>
                  </a:ext>
                </a:extLst>
              </a:tr>
              <a:tr h="2461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Идэр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Ц.Хажидмаа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5.61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23.4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extLst>
                  <a:ext uri="{0D108BD9-81ED-4DB2-BD59-A6C34878D82A}">
                    <a16:rowId xmlns:a16="http://schemas.microsoft.com/office/drawing/2014/main" val="3172076138"/>
                  </a:ext>
                </a:extLst>
              </a:tr>
              <a:tr h="2461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Давшилт-21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У.Оюун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12.3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17.1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extLst>
                  <a:ext uri="{0D108BD9-81ED-4DB2-BD59-A6C34878D82A}">
                    <a16:rowId xmlns:a16="http://schemas.microsoft.com/office/drawing/2014/main" val="825857087"/>
                  </a:ext>
                </a:extLst>
              </a:tr>
              <a:tr h="2461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Саруул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Д.Оюун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40.7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40.1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4.9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12.0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extLst>
                  <a:ext uri="{0D108BD9-81ED-4DB2-BD59-A6C34878D82A}">
                    <a16:rowId xmlns:a16="http://schemas.microsoft.com/office/drawing/2014/main" val="939494534"/>
                  </a:ext>
                </a:extLst>
              </a:tr>
              <a:tr h="2461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Арвандөрөв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Л.Гантулга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16.9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40.7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extLst>
                  <a:ext uri="{0D108BD9-81ED-4DB2-BD59-A6C34878D82A}">
                    <a16:rowId xmlns:a16="http://schemas.microsoft.com/office/drawing/2014/main" val="3552921459"/>
                  </a:ext>
                </a:extLst>
              </a:tr>
              <a:tr h="2461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Сэлэнгэ-4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Г.Дулмаа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8.3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5.9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38.8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extLst>
                  <a:ext uri="{0D108BD9-81ED-4DB2-BD59-A6C34878D82A}">
                    <a16:rowId xmlns:a16="http://schemas.microsoft.com/office/drawing/2014/main" val="2252341925"/>
                  </a:ext>
                </a:extLst>
              </a:tr>
              <a:tr h="2461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Да-Гэрэлт цамхаг</a:t>
                      </a:r>
                      <a:endParaRPr lang="mn-MN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Ц.Отгонбат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10.8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18.3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9.3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78.2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extLst>
                  <a:ext uri="{0D108BD9-81ED-4DB2-BD59-A6C34878D82A}">
                    <a16:rowId xmlns:a16="http://schemas.microsoft.com/office/drawing/2014/main" val="4153934538"/>
                  </a:ext>
                </a:extLst>
              </a:tr>
              <a:tr h="2461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Шинэ-Өргөө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С.Гантөмөр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5.5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5.5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37.7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extLst>
                  <a:ext uri="{0D108BD9-81ED-4DB2-BD59-A6C34878D82A}">
                    <a16:rowId xmlns:a16="http://schemas.microsoft.com/office/drawing/2014/main" val="1151891806"/>
                  </a:ext>
                </a:extLst>
              </a:tr>
              <a:tr h="2461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Онцгой 18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С.Оюумаа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12.9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12.9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11.3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11.3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87.6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extLst>
                  <a:ext uri="{0D108BD9-81ED-4DB2-BD59-A6C34878D82A}">
                    <a16:rowId xmlns:a16="http://schemas.microsoft.com/office/drawing/2014/main" val="2754712924"/>
                  </a:ext>
                </a:extLst>
              </a:tr>
              <a:tr h="2461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Цагаан-Өргөө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Д.Уранчимэг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15.7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13.9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22.3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20.5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142.0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extLst>
                  <a:ext uri="{0D108BD9-81ED-4DB2-BD59-A6C34878D82A}">
                    <a16:rowId xmlns:a16="http://schemas.microsoft.com/office/drawing/2014/main" val="1577290851"/>
                  </a:ext>
                </a:extLst>
              </a:tr>
              <a:tr h="2461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Бат-Арвижих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Ц.Тунгалаг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16.7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35.4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extLst>
                  <a:ext uri="{0D108BD9-81ED-4DB2-BD59-A6C34878D82A}">
                    <a16:rowId xmlns:a16="http://schemas.microsoft.com/office/drawing/2014/main" val="727682862"/>
                  </a:ext>
                </a:extLst>
              </a:tr>
              <a:tr h="2461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Бурхант-Өргөө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Б.Дулмаа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37.5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36.9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25.7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68.5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extLst>
                  <a:ext uri="{0D108BD9-81ED-4DB2-BD59-A6C34878D82A}">
                    <a16:rowId xmlns:a16="http://schemas.microsoft.com/office/drawing/2014/main" val="2677357350"/>
                  </a:ext>
                </a:extLst>
              </a:tr>
              <a:tr h="3429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Буянт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Д.Баасандэмбэрэл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8.3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7.5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35.2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extLst>
                  <a:ext uri="{0D108BD9-81ED-4DB2-BD59-A6C34878D82A}">
                    <a16:rowId xmlns:a16="http://schemas.microsoft.com/office/drawing/2014/main" val="3983217211"/>
                  </a:ext>
                </a:extLst>
              </a:tr>
              <a:tr h="2461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Хараа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Гомбогүр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11.5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5.3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4.8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46.1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extLst>
                  <a:ext uri="{0D108BD9-81ED-4DB2-BD59-A6C34878D82A}">
                    <a16:rowId xmlns:a16="http://schemas.microsoft.com/office/drawing/2014/main" val="1595426912"/>
                  </a:ext>
                </a:extLst>
              </a:tr>
              <a:tr h="2461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Ялалт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Ж.Ариунаа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18.5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17.5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9.3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8.7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50.3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extLst>
                  <a:ext uri="{0D108BD9-81ED-4DB2-BD59-A6C34878D82A}">
                    <a16:rowId xmlns:a16="http://schemas.microsoft.com/office/drawing/2014/main" val="617804648"/>
                  </a:ext>
                </a:extLst>
              </a:tr>
              <a:tr h="2461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Парк таун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О.Дэжид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207.0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199.3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7.7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180.0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173.3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6.7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87.0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extLst>
                  <a:ext uri="{0D108BD9-81ED-4DB2-BD59-A6C34878D82A}">
                    <a16:rowId xmlns:a16="http://schemas.microsoft.com/office/drawing/2014/main" val="2978152650"/>
                  </a:ext>
                </a:extLst>
              </a:tr>
              <a:tr h="2461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Парк таун 2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Батсүрэн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26.5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26.5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46.0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extLst>
                  <a:ext uri="{0D108BD9-81ED-4DB2-BD59-A6C34878D82A}">
                    <a16:rowId xmlns:a16="http://schemas.microsoft.com/office/drawing/2014/main" val="3229506640"/>
                  </a:ext>
                </a:extLst>
              </a:tr>
              <a:tr h="2461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Мандан бадрах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Н.Цэцэгээ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extLst>
                  <a:ext uri="{0D108BD9-81ED-4DB2-BD59-A6C34878D82A}">
                    <a16:rowId xmlns:a16="http://schemas.microsoft.com/office/drawing/2014/main" val="108556858"/>
                  </a:ext>
                </a:extLst>
              </a:tr>
              <a:tr h="2461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Альфа хотхон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Ч.Тогоо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46.1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45.5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35.4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34.8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76.8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extLst>
                  <a:ext uri="{0D108BD9-81ED-4DB2-BD59-A6C34878D82A}">
                    <a16:rowId xmlns:a16="http://schemas.microsoft.com/office/drawing/2014/main" val="3366902855"/>
                  </a:ext>
                </a:extLst>
              </a:tr>
              <a:tr h="2461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Нэхий хотхон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П.Дуламсүрэн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48.8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48.8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39.7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39.7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81.4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extLst>
                  <a:ext uri="{0D108BD9-81ED-4DB2-BD59-A6C34878D82A}">
                    <a16:rowId xmlns:a16="http://schemas.microsoft.com/office/drawing/2014/main" val="1049897750"/>
                  </a:ext>
                </a:extLst>
              </a:tr>
              <a:tr h="2461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Цэгц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А.Сүрэнхорлоо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15.5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15.5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129.2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extLst>
                  <a:ext uri="{0D108BD9-81ED-4DB2-BD59-A6C34878D82A}">
                    <a16:rowId xmlns:a16="http://schemas.microsoft.com/office/drawing/2014/main" val="3616996779"/>
                  </a:ext>
                </a:extLst>
              </a:tr>
              <a:tr h="2894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НИЙТ ДҮН</a:t>
                      </a:r>
                      <a:endParaRPr lang="mn-MN" sz="12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1056.0</a:t>
                      </a:r>
                      <a:endParaRPr lang="en-US" sz="1800" b="1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995.4</a:t>
                      </a:r>
                      <a:endParaRPr lang="en-US" sz="1800" b="1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60.6</a:t>
                      </a:r>
                      <a:endParaRPr lang="en-US" sz="1800" b="1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630.01</a:t>
                      </a:r>
                      <a:endParaRPr lang="en-US" sz="1800" b="1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580.91</a:t>
                      </a:r>
                      <a:endParaRPr lang="en-US" sz="1800" b="1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49.1</a:t>
                      </a:r>
                      <a:endParaRPr lang="en-US" sz="1800" b="1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2076.5324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extLst>
                  <a:ext uri="{0D108BD9-81ED-4DB2-BD59-A6C34878D82A}">
                    <a16:rowId xmlns:a16="http://schemas.microsoft.com/office/drawing/2014/main" val="1816533927"/>
                  </a:ext>
                </a:extLst>
              </a:tr>
              <a:tr h="3006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ДУНДАЖ ХУВЬ</a:t>
                      </a:r>
                      <a:endParaRPr lang="mn-MN" sz="12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  <a:endParaRPr lang="en-US" sz="1800" b="1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  <a:endParaRPr lang="en-US" sz="1800" b="1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  <a:endParaRPr lang="en-US" sz="1800" b="1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15.8</a:t>
                      </a:r>
                      <a:endParaRPr lang="en-US" sz="1800" b="1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14.5</a:t>
                      </a:r>
                      <a:endParaRPr lang="en-US" sz="1800" b="1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</a:t>
                      </a:r>
                      <a:endParaRPr lang="en-US" sz="1800" b="1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51.9</a:t>
                      </a:r>
                      <a:endParaRPr lang="en-US" sz="1400" b="1" i="0" u="none" strike="noStrike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45" marR="5545" marT="5545" marB="0" anchor="b"/>
                </a:tc>
                <a:extLst>
                  <a:ext uri="{0D108BD9-81ED-4DB2-BD59-A6C34878D82A}">
                    <a16:rowId xmlns:a16="http://schemas.microsoft.com/office/drawing/2014/main" val="8521432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2678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67B51F-8251-47EA-BE88-D31826DA3B17}"/>
              </a:ext>
            </a:extLst>
          </p:cNvPr>
          <p:cNvSpPr/>
          <p:nvPr/>
        </p:nvSpPr>
        <p:spPr>
          <a:xfrm>
            <a:off x="-27987" y="0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DEB475-DDD0-46A7-959D-3FCD503342BD}"/>
              </a:ext>
            </a:extLst>
          </p:cNvPr>
          <p:cNvSpPr/>
          <p:nvPr/>
        </p:nvSpPr>
        <p:spPr>
          <a:xfrm>
            <a:off x="1755561" y="735518"/>
            <a:ext cx="86808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СӨХ-ДЫН ТУЛГАМДДАГ АСУУДЛУУД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7" name="Google Shape;257;p32">
            <a:extLst>
              <a:ext uri="{FF2B5EF4-FFF2-40B4-BE49-F238E27FC236}">
                <a16:creationId xmlns:a16="http://schemas.microsoft.com/office/drawing/2014/main" id="{3BC4E09B-280F-4A4F-B018-507307C3F0EA}"/>
              </a:ext>
            </a:extLst>
          </p:cNvPr>
          <p:cNvSpPr txBox="1">
            <a:spLocks/>
          </p:cNvSpPr>
          <p:nvPr/>
        </p:nvSpPr>
        <p:spPr>
          <a:xfrm>
            <a:off x="1497485" y="2946238"/>
            <a:ext cx="469375" cy="41986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mn-M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mn-M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Google Shape;258;p32">
            <a:extLst>
              <a:ext uri="{FF2B5EF4-FFF2-40B4-BE49-F238E27FC236}">
                <a16:creationId xmlns:a16="http://schemas.microsoft.com/office/drawing/2014/main" id="{6070CB4A-EBBB-4CB8-AC82-1B1F99663425}"/>
              </a:ext>
            </a:extLst>
          </p:cNvPr>
          <p:cNvSpPr txBox="1">
            <a:spLocks/>
          </p:cNvSpPr>
          <p:nvPr/>
        </p:nvSpPr>
        <p:spPr>
          <a:xfrm>
            <a:off x="539257" y="4427027"/>
            <a:ext cx="1934213" cy="821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endParaRPr lang="mn-MN" dirty="0"/>
          </a:p>
        </p:txBody>
      </p:sp>
      <p:sp>
        <p:nvSpPr>
          <p:cNvPr id="26" name="Google Shape;258;p32">
            <a:extLst>
              <a:ext uri="{FF2B5EF4-FFF2-40B4-BE49-F238E27FC236}">
                <a16:creationId xmlns:a16="http://schemas.microsoft.com/office/drawing/2014/main" id="{977567FF-539E-444C-919D-F57391D138E0}"/>
              </a:ext>
            </a:extLst>
          </p:cNvPr>
          <p:cNvSpPr txBox="1">
            <a:spLocks/>
          </p:cNvSpPr>
          <p:nvPr/>
        </p:nvSpPr>
        <p:spPr>
          <a:xfrm>
            <a:off x="6946212" y="4210822"/>
            <a:ext cx="1843423" cy="821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dk1"/>
              </a:buClr>
              <a:buSzPts val="1100"/>
              <a:buNone/>
            </a:pPr>
            <a:endParaRPr lang="mn-MN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4C4AB58-9F1A-4EEA-B548-9CA9E5B1778F}"/>
              </a:ext>
            </a:extLst>
          </p:cNvPr>
          <p:cNvGrpSpPr/>
          <p:nvPr/>
        </p:nvGrpSpPr>
        <p:grpSpPr>
          <a:xfrm>
            <a:off x="340988" y="2612394"/>
            <a:ext cx="2769868" cy="1441130"/>
            <a:chOff x="586741" y="2291576"/>
            <a:chExt cx="2769868" cy="144113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165FDE0-5ECD-4CF7-AFC6-17FBF7A60054}"/>
                </a:ext>
              </a:extLst>
            </p:cNvPr>
            <p:cNvSpPr/>
            <p:nvPr/>
          </p:nvSpPr>
          <p:spPr>
            <a:xfrm>
              <a:off x="586741" y="3379897"/>
              <a:ext cx="2769868" cy="352809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 algn="ctr">
                <a:spcBef>
                  <a:spcPts val="0"/>
                </a:spcBef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mn-MN" sz="1600" dirty="0">
                  <a:latin typeface="Arial" panose="020B0604020202020204" pitchFamily="34" charset="0"/>
                  <a:cs typeface="Arial" panose="020B0604020202020204" pitchFamily="34" charset="0"/>
                </a:rPr>
                <a:t>СӨХ-ийн болон Бүх гишүүдийн хурал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48709BC1-3CAC-4319-971F-6A701E6D7A4C}"/>
                </a:ext>
              </a:extLst>
            </p:cNvPr>
            <p:cNvSpPr/>
            <p:nvPr/>
          </p:nvSpPr>
          <p:spPr>
            <a:xfrm>
              <a:off x="1551840" y="2291576"/>
              <a:ext cx="839670" cy="853755"/>
            </a:xfrm>
            <a:prstGeom prst="ellipse">
              <a:avLst/>
            </a:pr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B1E7261A-533B-454F-AA2A-439CDDDDC535}"/>
              </a:ext>
            </a:extLst>
          </p:cNvPr>
          <p:cNvSpPr/>
          <p:nvPr/>
        </p:nvSpPr>
        <p:spPr>
          <a:xfrm>
            <a:off x="3521766" y="3709934"/>
            <a:ext cx="2287423" cy="35280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Clr>
                <a:schemeClr val="dk1"/>
              </a:buClr>
              <a:buSzPts val="1100"/>
              <a:buNone/>
            </a:pPr>
            <a:r>
              <a:rPr lang="mn-MN" sz="1600" dirty="0">
                <a:latin typeface="Arial" panose="020B0604020202020204" pitchFamily="34" charset="0"/>
                <a:cs typeface="Arial" panose="020B0604020202020204" pitchFamily="34" charset="0"/>
              </a:rPr>
              <a:t>Мэдээллийн албан бус суваг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574C75D-4A5D-4EF7-957C-12FE5D1C4C7C}"/>
              </a:ext>
            </a:extLst>
          </p:cNvPr>
          <p:cNvSpPr/>
          <p:nvPr/>
        </p:nvSpPr>
        <p:spPr>
          <a:xfrm>
            <a:off x="6132872" y="3677413"/>
            <a:ext cx="2287423" cy="35280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Clr>
                <a:schemeClr val="dk1"/>
              </a:buClr>
              <a:buSzPts val="1100"/>
              <a:buNone/>
            </a:pPr>
            <a:r>
              <a:rPr lang="mn-MN" sz="1600" dirty="0">
                <a:latin typeface="Arial" panose="020B0604020202020204" pitchFamily="34" charset="0"/>
                <a:cs typeface="Arial" panose="020B0604020202020204" pitchFamily="34" charset="0"/>
              </a:rPr>
              <a:t>Санхүүгийн ил тод байдал дутмаг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D414952-E550-4A8E-8B24-DFDB04F88724}"/>
              </a:ext>
            </a:extLst>
          </p:cNvPr>
          <p:cNvSpPr/>
          <p:nvPr/>
        </p:nvSpPr>
        <p:spPr>
          <a:xfrm>
            <a:off x="9130967" y="3645680"/>
            <a:ext cx="2287423" cy="352809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sz="1600" dirty="0">
                <a:latin typeface="Arial" panose="020B0604020202020204" pitchFamily="34" charset="0"/>
                <a:cs typeface="Arial" panose="020B0604020202020204" pitchFamily="34" charset="0"/>
              </a:rPr>
              <a:t>Үйл ажиллагааны доголдол 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Bahnschrift Condensed" panose="020B0502040204020203" pitchFamily="34" charset="0"/>
              <a:cs typeface="Courier New" panose="02070309020205020404" pitchFamily="49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15EDCA0-B81C-4F3C-A67C-EEA42AEE9117}"/>
              </a:ext>
            </a:extLst>
          </p:cNvPr>
          <p:cNvSpPr/>
          <p:nvPr/>
        </p:nvSpPr>
        <p:spPr>
          <a:xfrm>
            <a:off x="4183593" y="2560548"/>
            <a:ext cx="839670" cy="86845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AA2C9B53-635C-4C76-B6AB-00A2A6C159A5}"/>
              </a:ext>
            </a:extLst>
          </p:cNvPr>
          <p:cNvSpPr/>
          <p:nvPr/>
        </p:nvSpPr>
        <p:spPr>
          <a:xfrm>
            <a:off x="6832066" y="2560548"/>
            <a:ext cx="839670" cy="86845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0876C675-5A0F-4255-AB63-F0B9E4DAB111}"/>
              </a:ext>
            </a:extLst>
          </p:cNvPr>
          <p:cNvSpPr/>
          <p:nvPr/>
        </p:nvSpPr>
        <p:spPr>
          <a:xfrm>
            <a:off x="9854845" y="2543289"/>
            <a:ext cx="839670" cy="86845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Google Shape;257;p32">
            <a:extLst>
              <a:ext uri="{FF2B5EF4-FFF2-40B4-BE49-F238E27FC236}">
                <a16:creationId xmlns:a16="http://schemas.microsoft.com/office/drawing/2014/main" id="{9B7E9D54-79AC-43D1-A399-175BB83F7CCA}"/>
              </a:ext>
            </a:extLst>
          </p:cNvPr>
          <p:cNvSpPr txBox="1">
            <a:spLocks/>
          </p:cNvSpPr>
          <p:nvPr/>
        </p:nvSpPr>
        <p:spPr>
          <a:xfrm>
            <a:off x="4371783" y="2884551"/>
            <a:ext cx="469375" cy="41986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mn-M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9" name="Google Shape;257;p32">
            <a:extLst>
              <a:ext uri="{FF2B5EF4-FFF2-40B4-BE49-F238E27FC236}">
                <a16:creationId xmlns:a16="http://schemas.microsoft.com/office/drawing/2014/main" id="{A4B6DC91-E261-42D8-900D-4FA733CCE5FD}"/>
              </a:ext>
            </a:extLst>
          </p:cNvPr>
          <p:cNvSpPr txBox="1">
            <a:spLocks/>
          </p:cNvSpPr>
          <p:nvPr/>
        </p:nvSpPr>
        <p:spPr>
          <a:xfrm>
            <a:off x="7041897" y="2873721"/>
            <a:ext cx="469375" cy="41986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mn-M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0" name="Google Shape;257;p32">
            <a:extLst>
              <a:ext uri="{FF2B5EF4-FFF2-40B4-BE49-F238E27FC236}">
                <a16:creationId xmlns:a16="http://schemas.microsoft.com/office/drawing/2014/main" id="{24673B64-3380-400F-ABFD-03A114594EFC}"/>
              </a:ext>
            </a:extLst>
          </p:cNvPr>
          <p:cNvSpPr txBox="1">
            <a:spLocks/>
          </p:cNvSpPr>
          <p:nvPr/>
        </p:nvSpPr>
        <p:spPr>
          <a:xfrm>
            <a:off x="10039992" y="2884551"/>
            <a:ext cx="469375" cy="41986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mn-M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04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40" grpId="0"/>
      <p:bldP spid="47" grpId="0"/>
      <p:bldP spid="54" grpId="0"/>
      <p:bldP spid="2" grpId="0" animBg="1"/>
      <p:bldP spid="56" grpId="0" animBg="1"/>
      <p:bldP spid="57" grpId="0" animBg="1"/>
      <p:bldP spid="58" grpId="0"/>
      <p:bldP spid="59" grpId="0"/>
      <p:bldP spid="6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6924660-9E2A-4370-AB86-E707062AD275}"/>
              </a:ext>
            </a:extLst>
          </p:cNvPr>
          <p:cNvSpPr/>
          <p:nvPr/>
        </p:nvSpPr>
        <p:spPr>
          <a:xfrm>
            <a:off x="-7183" y="2357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917866" y="2360869"/>
            <a:ext cx="63562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ШИЙДЭЛ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3DA7E9-2AA0-4F10-A068-703AE7A713E7}"/>
              </a:ext>
            </a:extLst>
          </p:cNvPr>
          <p:cNvSpPr/>
          <p:nvPr/>
        </p:nvSpPr>
        <p:spPr>
          <a:xfrm>
            <a:off x="2530590" y="1963974"/>
            <a:ext cx="7130818" cy="2237591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16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702E1C7-7925-4D3A-B6E7-67A95B082430}"/>
              </a:ext>
            </a:extLst>
          </p:cNvPr>
          <p:cNvSpPr/>
          <p:nvPr/>
        </p:nvSpPr>
        <p:spPr>
          <a:xfrm>
            <a:off x="-7183" y="2357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331BA4B6-2813-4476-87CC-E9D241756B8F}"/>
              </a:ext>
            </a:extLst>
          </p:cNvPr>
          <p:cNvCxnSpPr>
            <a:cxnSpLocks/>
          </p:cNvCxnSpPr>
          <p:nvPr/>
        </p:nvCxnSpPr>
        <p:spPr>
          <a:xfrm flipH="1">
            <a:off x="9025631" y="0"/>
            <a:ext cx="1" cy="705566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8848573F-2CAD-4950-A0E6-0EB25379457C}"/>
              </a:ext>
            </a:extLst>
          </p:cNvPr>
          <p:cNvSpPr/>
          <p:nvPr/>
        </p:nvSpPr>
        <p:spPr>
          <a:xfrm>
            <a:off x="3378932" y="2922990"/>
            <a:ext cx="4418864" cy="707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mn-M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СӨХ 44 - </a:t>
            </a:r>
            <a:r>
              <a:rPr lang="mn-MN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</a:t>
            </a:r>
            <a:r>
              <a:rPr lang="mn-M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болгох  /200-600 өрх тутамд 1 СӨХ байхаар/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564F09E-5F8E-40ED-A7AE-2D53F0D41680}"/>
              </a:ext>
            </a:extLst>
          </p:cNvPr>
          <p:cNvGrpSpPr/>
          <p:nvPr/>
        </p:nvGrpSpPr>
        <p:grpSpPr>
          <a:xfrm>
            <a:off x="8754068" y="1137762"/>
            <a:ext cx="543126" cy="543126"/>
            <a:chOff x="5824437" y="1572768"/>
            <a:chExt cx="543126" cy="543126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1F5F010-B588-4213-9190-55B935BD889E}"/>
                </a:ext>
              </a:extLst>
            </p:cNvPr>
            <p:cNvSpPr/>
            <p:nvPr/>
          </p:nvSpPr>
          <p:spPr>
            <a:xfrm>
              <a:off x="5824437" y="1572768"/>
              <a:ext cx="543126" cy="54312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Bahnschrift Condensed" panose="020B0502040204020203" pitchFamily="34" charset="0"/>
              </a:endParaRPr>
            </a:p>
          </p:txBody>
        </p:sp>
        <p:pic>
          <p:nvPicPr>
            <p:cNvPr id="11" name="Graphic 10" descr="Hourglass">
              <a:extLst>
                <a:ext uri="{FF2B5EF4-FFF2-40B4-BE49-F238E27FC236}">
                  <a16:creationId xmlns:a16="http://schemas.microsoft.com/office/drawing/2014/main" id="{502EEA4D-F406-4B5A-B3E6-969EC2287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 rot="2255650">
              <a:off x="5959106" y="1679386"/>
              <a:ext cx="329888" cy="329888"/>
            </a:xfrm>
            <a:prstGeom prst="rect">
              <a:avLst/>
            </a:prstGeom>
          </p:spPr>
        </p:pic>
      </p:grpSp>
      <p:sp>
        <p:nvSpPr>
          <p:cNvPr id="80" name="Oval 79">
            <a:extLst>
              <a:ext uri="{FF2B5EF4-FFF2-40B4-BE49-F238E27FC236}">
                <a16:creationId xmlns:a16="http://schemas.microsoft.com/office/drawing/2014/main" id="{A8B3176D-7293-491F-BAEF-B030B0256719}"/>
              </a:ext>
            </a:extLst>
          </p:cNvPr>
          <p:cNvSpPr/>
          <p:nvPr/>
        </p:nvSpPr>
        <p:spPr>
          <a:xfrm>
            <a:off x="8788216" y="5159582"/>
            <a:ext cx="543126" cy="54312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latin typeface="Bahnschrift Condensed" panose="020B0502040204020203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2FF9420-BFF4-4AAD-BA8F-2460FD90EAB5}"/>
              </a:ext>
            </a:extLst>
          </p:cNvPr>
          <p:cNvGrpSpPr/>
          <p:nvPr/>
        </p:nvGrpSpPr>
        <p:grpSpPr>
          <a:xfrm>
            <a:off x="8328257" y="2551086"/>
            <a:ext cx="1450847" cy="1450847"/>
            <a:chOff x="5370576" y="2933895"/>
            <a:chExt cx="1450847" cy="145084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A8A94CD-BA61-408A-BB5A-48C575D696D4}"/>
                </a:ext>
              </a:extLst>
            </p:cNvPr>
            <p:cNvSpPr/>
            <p:nvPr/>
          </p:nvSpPr>
          <p:spPr>
            <a:xfrm>
              <a:off x="5370576" y="2933895"/>
              <a:ext cx="1450847" cy="1450847"/>
            </a:xfrm>
            <a:prstGeom prst="ellipse">
              <a:avLst/>
            </a:prstGeom>
            <a:solidFill>
              <a:srgbClr val="00808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Bahnschrift Condensed" panose="020B0502040204020203" pitchFamily="34" charset="0"/>
              </a:endParaRPr>
            </a:p>
          </p:txBody>
        </p:sp>
        <p:pic>
          <p:nvPicPr>
            <p:cNvPr id="7" name="Graphic 6" descr="Lightbulb">
              <a:extLst>
                <a:ext uri="{FF2B5EF4-FFF2-40B4-BE49-F238E27FC236}">
                  <a16:creationId xmlns:a16="http://schemas.microsoft.com/office/drawing/2014/main" id="{709A1D0C-2684-477B-B7B5-47E5BA6AC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767358" y="3170953"/>
              <a:ext cx="645090" cy="645090"/>
            </a:xfrm>
            <a:prstGeom prst="rect">
              <a:avLst/>
            </a:prstGeom>
          </p:spPr>
        </p:pic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E8C8B57D-B901-4486-9B8F-62D2B759846D}"/>
                </a:ext>
              </a:extLst>
            </p:cNvPr>
            <p:cNvSpPr/>
            <p:nvPr/>
          </p:nvSpPr>
          <p:spPr>
            <a:xfrm>
              <a:off x="5481848" y="3782782"/>
              <a:ext cx="1240500" cy="4383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mn-MN" sz="1600" dirty="0">
                  <a:solidFill>
                    <a:schemeClr val="bg1">
                      <a:lumMod val="95000"/>
                    </a:schemeClr>
                  </a:solidFill>
                  <a:latin typeface="Bahnschrift Condensed" panose="020B0502040204020203" pitchFamily="34" charset="0"/>
                  <a:cs typeface="Courier New" panose="02070309020205020404" pitchFamily="49" charset="0"/>
                </a:rPr>
                <a:t>ШИЙДЭЛ</a:t>
              </a:r>
              <a:endParaRPr lang="en-US" sz="16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  <a:cs typeface="Courier New" panose="02070309020205020404" pitchFamily="4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2956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241A43A-7395-4C6C-9D8D-CF09C05680F7}"/>
              </a:ext>
            </a:extLst>
          </p:cNvPr>
          <p:cNvSpPr/>
          <p:nvPr/>
        </p:nvSpPr>
        <p:spPr>
          <a:xfrm>
            <a:off x="0" y="-36480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47A6F2DE-4375-4922-B418-DDAD4AD74C94}"/>
              </a:ext>
            </a:extLst>
          </p:cNvPr>
          <p:cNvSpPr/>
          <p:nvPr/>
        </p:nvSpPr>
        <p:spPr>
          <a:xfrm>
            <a:off x="8087932" y="1454521"/>
            <a:ext cx="3768639" cy="3336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ДАРХАН СУМЫН 4 БАГ</a:t>
            </a:r>
          </a:p>
          <a:p>
            <a:pPr algn="just"/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3, 4, 5, 6, 10, 14, 18, 19 нийт </a:t>
            </a:r>
            <a:r>
              <a:rPr lang="mn-MN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543</a:t>
            </a:r>
            <a:r>
              <a:rPr lang="mn-MN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өрх </a:t>
            </a:r>
            <a:r>
              <a:rPr lang="mn-M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9,393,068</a:t>
            </a: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төгрөг</a:t>
            </a:r>
          </a:p>
          <a:p>
            <a:pPr algn="just"/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8, 9, 11, 13, 34, 17, 2 давхар шар 3, 4, 5, 6 байрууд </a:t>
            </a:r>
            <a:r>
              <a:rPr lang="mn-MN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388</a:t>
            </a:r>
            <a:r>
              <a:rPr lang="mn-MN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өрх </a:t>
            </a:r>
            <a:r>
              <a:rPr lang="mn-M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7,343,280 төгрөг</a:t>
            </a:r>
          </a:p>
          <a:p>
            <a:endParaRPr lang="mn-MN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120A24-A055-4923-952E-BBED8EEC99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5" r="11508"/>
          <a:stretch/>
        </p:blipFill>
        <p:spPr>
          <a:xfrm>
            <a:off x="417250" y="825857"/>
            <a:ext cx="7377344" cy="537963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348C7D8-F7C5-48E9-ABEE-8A98CA144C00}"/>
              </a:ext>
            </a:extLst>
          </p:cNvPr>
          <p:cNvSpPr/>
          <p:nvPr/>
        </p:nvSpPr>
        <p:spPr>
          <a:xfrm>
            <a:off x="3773509" y="5594262"/>
            <a:ext cx="553792" cy="14971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64F53F-A55D-4E44-83A3-13EFFA8D0F7D}"/>
              </a:ext>
            </a:extLst>
          </p:cNvPr>
          <p:cNvSpPr/>
          <p:nvPr/>
        </p:nvSpPr>
        <p:spPr>
          <a:xfrm>
            <a:off x="4744551" y="5596044"/>
            <a:ext cx="740720" cy="176912"/>
          </a:xfrm>
          <a:prstGeom prst="rect">
            <a:avLst/>
          </a:prstGeom>
          <a:solidFill>
            <a:srgbClr val="005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E8E168-C8EC-4F0E-B1A9-FB5C9B3CACAC}"/>
              </a:ext>
            </a:extLst>
          </p:cNvPr>
          <p:cNvSpPr txBox="1"/>
          <p:nvPr/>
        </p:nvSpPr>
        <p:spPr>
          <a:xfrm>
            <a:off x="4783187" y="5560456"/>
            <a:ext cx="6634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5-75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2BC575-2CF1-4B5B-8E67-63E08F88A8D5}"/>
              </a:ext>
            </a:extLst>
          </p:cNvPr>
          <p:cNvSpPr/>
          <p:nvPr/>
        </p:nvSpPr>
        <p:spPr>
          <a:xfrm rot="20530859">
            <a:off x="5595383" y="3868562"/>
            <a:ext cx="169948" cy="86038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364051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241A43A-7395-4C6C-9D8D-CF09C05680F7}"/>
              </a:ext>
            </a:extLst>
          </p:cNvPr>
          <p:cNvSpPr/>
          <p:nvPr/>
        </p:nvSpPr>
        <p:spPr>
          <a:xfrm>
            <a:off x="0" y="-36480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47A6F2DE-4375-4922-B418-DDAD4AD74C94}"/>
              </a:ext>
            </a:extLst>
          </p:cNvPr>
          <p:cNvSpPr/>
          <p:nvPr/>
        </p:nvSpPr>
        <p:spPr>
          <a:xfrm>
            <a:off x="8087932" y="1454521"/>
            <a:ext cx="3768639" cy="3336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mn-MN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0721658"/>
              </p:ext>
            </p:extLst>
          </p:nvPr>
        </p:nvGraphicFramePr>
        <p:xfrm>
          <a:off x="1664273" y="1256307"/>
          <a:ext cx="8968892" cy="4621912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1970911">
                  <a:extLst>
                    <a:ext uri="{9D8B030D-6E8A-4147-A177-3AD203B41FA5}">
                      <a16:colId xmlns:a16="http://schemas.microsoft.com/office/drawing/2014/main" val="650202407"/>
                    </a:ext>
                  </a:extLst>
                </a:gridCol>
                <a:gridCol w="2164725">
                  <a:extLst>
                    <a:ext uri="{9D8B030D-6E8A-4147-A177-3AD203B41FA5}">
                      <a16:colId xmlns:a16="http://schemas.microsoft.com/office/drawing/2014/main" val="2766083649"/>
                    </a:ext>
                  </a:extLst>
                </a:gridCol>
                <a:gridCol w="1515291">
                  <a:extLst>
                    <a:ext uri="{9D8B030D-6E8A-4147-A177-3AD203B41FA5}">
                      <a16:colId xmlns:a16="http://schemas.microsoft.com/office/drawing/2014/main" val="2420458448"/>
                    </a:ext>
                  </a:extLst>
                </a:gridCol>
                <a:gridCol w="1556481">
                  <a:extLst>
                    <a:ext uri="{9D8B030D-6E8A-4147-A177-3AD203B41FA5}">
                      <a16:colId xmlns:a16="http://schemas.microsoft.com/office/drawing/2014/main" val="3958020298"/>
                    </a:ext>
                  </a:extLst>
                </a:gridCol>
                <a:gridCol w="1761484">
                  <a:extLst>
                    <a:ext uri="{9D8B030D-6E8A-4147-A177-3AD203B41FA5}">
                      <a16:colId xmlns:a16="http://schemas.microsoft.com/office/drawing/2014/main" val="756008164"/>
                    </a:ext>
                  </a:extLst>
                </a:gridCol>
              </a:tblGrid>
              <a:tr h="491693"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Байрны дугаар</a:t>
                      </a:r>
                      <a:endParaRPr lang="mn-MN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СӨХ нэр</a:t>
                      </a:r>
                      <a:endParaRPr lang="mn-MN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Өрхийн тоо</a:t>
                      </a:r>
                      <a:endParaRPr lang="mn-MN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төгрөг</a:t>
                      </a:r>
                      <a:endParaRPr lang="mn-MN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Айл өрхөөс авч байсан хуримтлал</a:t>
                      </a:r>
                      <a:endParaRPr lang="mn-MN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59503058"/>
                  </a:ext>
                </a:extLst>
              </a:tr>
              <a:tr h="3411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mn-MN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Үйлс өргөө СӨХ</a:t>
                      </a:r>
                      <a:endParaRPr lang="mn-MN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408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352500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2404900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65094411"/>
                  </a:ext>
                </a:extLst>
              </a:tr>
              <a:tr h="1705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352500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7420664"/>
                  </a:ext>
                </a:extLst>
              </a:tr>
              <a:tr h="1705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466400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5329572"/>
                  </a:ext>
                </a:extLst>
              </a:tr>
              <a:tr h="1705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352500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3761608"/>
                  </a:ext>
                </a:extLst>
              </a:tr>
              <a:tr h="1705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352500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817913"/>
                  </a:ext>
                </a:extLst>
              </a:tr>
              <a:tr h="1705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352500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5437658"/>
                  </a:ext>
                </a:extLst>
              </a:tr>
              <a:tr h="170587">
                <a:tc>
                  <a:txBody>
                    <a:bodyPr/>
                    <a:lstStyle/>
                    <a:p>
                      <a:pPr algn="ctr" fontAlgn="b"/>
                      <a:r>
                        <a:rPr lang="mn-MN" sz="14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давхар шарын 3</a:t>
                      </a:r>
                      <a:endParaRPr lang="mn-MN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44000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6919384"/>
                  </a:ext>
                </a:extLst>
              </a:tr>
              <a:tr h="170587">
                <a:tc>
                  <a:txBody>
                    <a:bodyPr/>
                    <a:lstStyle/>
                    <a:p>
                      <a:pPr algn="ctr" fontAlgn="b"/>
                      <a:r>
                        <a:rPr lang="mn-MN" sz="14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давхар шарын 4</a:t>
                      </a:r>
                      <a:endParaRPr lang="mn-MN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44000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1889739"/>
                  </a:ext>
                </a:extLst>
              </a:tr>
              <a:tr h="170587">
                <a:tc>
                  <a:txBody>
                    <a:bodyPr/>
                    <a:lstStyle/>
                    <a:p>
                      <a:pPr algn="ctr" fontAlgn="b"/>
                      <a:r>
                        <a:rPr lang="mn-MN" sz="14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давхар шарын 5</a:t>
                      </a:r>
                      <a:endParaRPr lang="mn-MN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44000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0475430"/>
                  </a:ext>
                </a:extLst>
              </a:tr>
              <a:tr h="170587">
                <a:tc>
                  <a:txBody>
                    <a:bodyPr/>
                    <a:lstStyle/>
                    <a:p>
                      <a:pPr algn="ctr" fontAlgn="b"/>
                      <a:r>
                        <a:rPr lang="mn-MN" sz="14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давхар шарын 6</a:t>
                      </a:r>
                      <a:endParaRPr lang="mn-MN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44000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2049617"/>
                  </a:ext>
                </a:extLst>
              </a:tr>
              <a:tr h="1705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mn-MN" sz="14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Биндэръяа СӨХ </a:t>
                      </a:r>
                      <a:endParaRPr lang="mn-MN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227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783800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996200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93244255"/>
                  </a:ext>
                </a:extLst>
              </a:tr>
              <a:tr h="1705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106200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141044"/>
                  </a:ext>
                </a:extLst>
              </a:tr>
              <a:tr h="1705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106200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6588384"/>
                  </a:ext>
                </a:extLst>
              </a:tr>
              <a:tr h="1705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mn-MN" sz="14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Буянт зам СӨХ </a:t>
                      </a:r>
                      <a:endParaRPr lang="mn-MN" sz="14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296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352500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1717250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12777081"/>
                  </a:ext>
                </a:extLst>
              </a:tr>
              <a:tr h="1705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352500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6518612"/>
                  </a:ext>
                </a:extLst>
              </a:tr>
              <a:tr h="1705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352500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3817047"/>
                  </a:ext>
                </a:extLst>
              </a:tr>
              <a:tr h="1705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351750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1621530"/>
                  </a:ext>
                </a:extLst>
              </a:tr>
              <a:tr h="1705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308000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9861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7611349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241A43A-7395-4C6C-9D8D-CF09C05680F7}"/>
              </a:ext>
            </a:extLst>
          </p:cNvPr>
          <p:cNvSpPr/>
          <p:nvPr/>
        </p:nvSpPr>
        <p:spPr>
          <a:xfrm>
            <a:off x="0" y="-36480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47A6F2DE-4375-4922-B418-DDAD4AD74C94}"/>
              </a:ext>
            </a:extLst>
          </p:cNvPr>
          <p:cNvSpPr/>
          <p:nvPr/>
        </p:nvSpPr>
        <p:spPr>
          <a:xfrm>
            <a:off x="8087932" y="1454521"/>
            <a:ext cx="3768639" cy="3336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mn-MN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8432238"/>
              </p:ext>
            </p:extLst>
          </p:nvPr>
        </p:nvGraphicFramePr>
        <p:xfrm>
          <a:off x="927463" y="653147"/>
          <a:ext cx="10502537" cy="5576168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777965">
                  <a:extLst>
                    <a:ext uri="{9D8B030D-6E8A-4147-A177-3AD203B41FA5}">
                      <a16:colId xmlns:a16="http://schemas.microsoft.com/office/drawing/2014/main" val="1871905664"/>
                    </a:ext>
                  </a:extLst>
                </a:gridCol>
                <a:gridCol w="1429285">
                  <a:extLst>
                    <a:ext uri="{9D8B030D-6E8A-4147-A177-3AD203B41FA5}">
                      <a16:colId xmlns:a16="http://schemas.microsoft.com/office/drawing/2014/main" val="3465172056"/>
                    </a:ext>
                  </a:extLst>
                </a:gridCol>
                <a:gridCol w="687505">
                  <a:extLst>
                    <a:ext uri="{9D8B030D-6E8A-4147-A177-3AD203B41FA5}">
                      <a16:colId xmlns:a16="http://schemas.microsoft.com/office/drawing/2014/main" val="2914216697"/>
                    </a:ext>
                  </a:extLst>
                </a:gridCol>
                <a:gridCol w="723690">
                  <a:extLst>
                    <a:ext uri="{9D8B030D-6E8A-4147-A177-3AD203B41FA5}">
                      <a16:colId xmlns:a16="http://schemas.microsoft.com/office/drawing/2014/main" val="604771787"/>
                    </a:ext>
                  </a:extLst>
                </a:gridCol>
                <a:gridCol w="777965">
                  <a:extLst>
                    <a:ext uri="{9D8B030D-6E8A-4147-A177-3AD203B41FA5}">
                      <a16:colId xmlns:a16="http://schemas.microsoft.com/office/drawing/2014/main" val="3436362020"/>
                    </a:ext>
                  </a:extLst>
                </a:gridCol>
                <a:gridCol w="669411">
                  <a:extLst>
                    <a:ext uri="{9D8B030D-6E8A-4147-A177-3AD203B41FA5}">
                      <a16:colId xmlns:a16="http://schemas.microsoft.com/office/drawing/2014/main" val="506179589"/>
                    </a:ext>
                  </a:extLst>
                </a:gridCol>
                <a:gridCol w="868427">
                  <a:extLst>
                    <a:ext uri="{9D8B030D-6E8A-4147-A177-3AD203B41FA5}">
                      <a16:colId xmlns:a16="http://schemas.microsoft.com/office/drawing/2014/main" val="247729578"/>
                    </a:ext>
                  </a:extLst>
                </a:gridCol>
                <a:gridCol w="868427">
                  <a:extLst>
                    <a:ext uri="{9D8B030D-6E8A-4147-A177-3AD203B41FA5}">
                      <a16:colId xmlns:a16="http://schemas.microsoft.com/office/drawing/2014/main" val="1918642803"/>
                    </a:ext>
                  </a:extLst>
                </a:gridCol>
                <a:gridCol w="687505">
                  <a:extLst>
                    <a:ext uri="{9D8B030D-6E8A-4147-A177-3AD203B41FA5}">
                      <a16:colId xmlns:a16="http://schemas.microsoft.com/office/drawing/2014/main" val="3736009411"/>
                    </a:ext>
                  </a:extLst>
                </a:gridCol>
                <a:gridCol w="687505">
                  <a:extLst>
                    <a:ext uri="{9D8B030D-6E8A-4147-A177-3AD203B41FA5}">
                      <a16:colId xmlns:a16="http://schemas.microsoft.com/office/drawing/2014/main" val="991567813"/>
                    </a:ext>
                  </a:extLst>
                </a:gridCol>
                <a:gridCol w="633228">
                  <a:extLst>
                    <a:ext uri="{9D8B030D-6E8A-4147-A177-3AD203B41FA5}">
                      <a16:colId xmlns:a16="http://schemas.microsoft.com/office/drawing/2014/main" val="2471288695"/>
                    </a:ext>
                  </a:extLst>
                </a:gridCol>
                <a:gridCol w="850335">
                  <a:extLst>
                    <a:ext uri="{9D8B030D-6E8A-4147-A177-3AD203B41FA5}">
                      <a16:colId xmlns:a16="http://schemas.microsoft.com/office/drawing/2014/main" val="3423876763"/>
                    </a:ext>
                  </a:extLst>
                </a:gridCol>
                <a:gridCol w="841289">
                  <a:extLst>
                    <a:ext uri="{9D8B030D-6E8A-4147-A177-3AD203B41FA5}">
                      <a16:colId xmlns:a16="http://schemas.microsoft.com/office/drawing/2014/main" val="613420213"/>
                    </a:ext>
                  </a:extLst>
                </a:gridCol>
              </a:tblGrid>
              <a:tr h="30272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Байрны дугаар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өрөө /тоо/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өрөө /тоо/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өрөө /тоо/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өрөө /тоо/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Шинэ тариф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Орцны тоо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Өрхийн тоо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СӨХ нэр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Хуримтлал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138441"/>
                  </a:ext>
                </a:extLst>
              </a:tr>
              <a:tr h="5297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217 төгрөг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төгрөг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217 төгрөг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төгрөг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05437589"/>
                  </a:ext>
                </a:extLst>
              </a:tr>
              <a:tr h="3692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501270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1152600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Шинэ СӨХ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4280542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9393068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56206051"/>
                  </a:ext>
                </a:extLst>
              </a:tr>
              <a:tr h="2573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501270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1152600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1414969"/>
                  </a:ext>
                </a:extLst>
              </a:tr>
              <a:tr h="2573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662284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1525100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7572445"/>
                  </a:ext>
                </a:extLst>
              </a:tr>
              <a:tr h="2573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501270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1152600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6942280"/>
                  </a:ext>
                </a:extLst>
              </a:tr>
              <a:tr h="2573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501270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1152600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8521654"/>
                  </a:ext>
                </a:extLst>
              </a:tr>
              <a:tr h="2573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1109738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2563020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178440"/>
                  </a:ext>
                </a:extLst>
              </a:tr>
              <a:tr h="2573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251720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347274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6922964"/>
                  </a:ext>
                </a:extLst>
              </a:tr>
              <a:tr h="2573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251720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347274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2998206"/>
                  </a:ext>
                </a:extLst>
              </a:tr>
              <a:tr h="2573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давхар шар 3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62496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143880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Шинэ СӨХ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3192721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7343280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19358585"/>
                  </a:ext>
                </a:extLst>
              </a:tr>
              <a:tr h="2573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давхар шар 4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62496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143880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5276389"/>
                  </a:ext>
                </a:extLst>
              </a:tr>
              <a:tr h="2573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давхар шар 5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62496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143880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8827143"/>
                  </a:ext>
                </a:extLst>
              </a:tr>
              <a:tr h="2573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давхар шар 6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62496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143880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2217765"/>
                  </a:ext>
                </a:extLst>
              </a:tr>
              <a:tr h="2573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501270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1152600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4708444"/>
                  </a:ext>
                </a:extLst>
              </a:tr>
              <a:tr h="2573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501270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1152600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8363597"/>
                  </a:ext>
                </a:extLst>
              </a:tr>
              <a:tr h="2573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501270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1152600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0191865"/>
                  </a:ext>
                </a:extLst>
              </a:tr>
              <a:tr h="2573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500185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1150200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9581305"/>
                  </a:ext>
                </a:extLst>
              </a:tr>
              <a:tr h="2573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501270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1152600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82046"/>
                  </a:ext>
                </a:extLst>
              </a:tr>
              <a:tr h="2573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437472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1007160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86909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9824861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418AC35-E34B-477F-B0F5-2963B22CA49C}"/>
              </a:ext>
            </a:extLst>
          </p:cNvPr>
          <p:cNvSpPr/>
          <p:nvPr/>
        </p:nvSpPr>
        <p:spPr>
          <a:xfrm>
            <a:off x="-14367" y="0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917866" y="685721"/>
            <a:ext cx="63562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АГУУЛГА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054CC4-3C1A-47AF-900A-13C2731CCDBF}"/>
              </a:ext>
            </a:extLst>
          </p:cNvPr>
          <p:cNvSpPr/>
          <p:nvPr/>
        </p:nvSpPr>
        <p:spPr>
          <a:xfrm>
            <a:off x="747420" y="2157706"/>
            <a:ext cx="6799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2. СӨХ-НЫ ОДООГИЙН НӨХЦӨЛ БАЙДАЛ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992031-A9DE-44BE-9AEE-35A3FAE38D6F}"/>
              </a:ext>
            </a:extLst>
          </p:cNvPr>
          <p:cNvSpPr/>
          <p:nvPr/>
        </p:nvSpPr>
        <p:spPr>
          <a:xfrm>
            <a:off x="747421" y="2619025"/>
            <a:ext cx="56772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n-M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3. ШИЙДЭЛ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F23CB6-38D4-4D28-9320-08FD7DE47729}"/>
              </a:ext>
            </a:extLst>
          </p:cNvPr>
          <p:cNvSpPr/>
          <p:nvPr/>
        </p:nvSpPr>
        <p:spPr>
          <a:xfrm>
            <a:off x="747421" y="3588272"/>
            <a:ext cx="8096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mn-M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mn-M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ДАРХАН АЙЛ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mn-M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АППЛИКЕЙШН ТАНИЛЦУУЛГА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C76AFC-3DFE-4274-A9A3-2888AC8369D2}"/>
              </a:ext>
            </a:extLst>
          </p:cNvPr>
          <p:cNvSpPr/>
          <p:nvPr/>
        </p:nvSpPr>
        <p:spPr>
          <a:xfrm>
            <a:off x="747420" y="3079601"/>
            <a:ext cx="34970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 CENTER</a:t>
            </a:r>
            <a:endParaRPr lang="mn-MN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3D11CA-DBF3-4196-ADC7-24FF6E7A52A3}"/>
              </a:ext>
            </a:extLst>
          </p:cNvPr>
          <p:cNvSpPr/>
          <p:nvPr/>
        </p:nvSpPr>
        <p:spPr>
          <a:xfrm>
            <a:off x="747420" y="1678720"/>
            <a:ext cx="27873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1. СТАТИСТИК </a:t>
            </a:r>
          </a:p>
        </p:txBody>
      </p:sp>
    </p:spTree>
    <p:extLst>
      <p:ext uri="{BB962C8B-B14F-4D97-AF65-F5344CB8AC3E}">
        <p14:creationId xmlns:p14="http://schemas.microsoft.com/office/powerpoint/2010/main" val="77356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7" grpId="0"/>
      <p:bldP spid="8" grpId="0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241A43A-7395-4C6C-9D8D-CF09C05680F7}"/>
              </a:ext>
            </a:extLst>
          </p:cNvPr>
          <p:cNvSpPr/>
          <p:nvPr/>
        </p:nvSpPr>
        <p:spPr>
          <a:xfrm>
            <a:off x="11749" y="0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47A6F2DE-4375-4922-B418-DDAD4AD74C94}"/>
              </a:ext>
            </a:extLst>
          </p:cNvPr>
          <p:cNvSpPr/>
          <p:nvPr/>
        </p:nvSpPr>
        <p:spPr>
          <a:xfrm>
            <a:off x="8229600" y="1454521"/>
            <a:ext cx="3626971" cy="3336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ДАРХАН СУМЫН 5 БАГ</a:t>
            </a:r>
          </a:p>
          <a:p>
            <a:pPr marL="457200" indent="-457200" algn="just">
              <a:buAutoNum type="arabicPeriod"/>
            </a:pP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20.3, 20.4, 1.60, байрууд </a:t>
            </a:r>
            <a:r>
              <a:rPr lang="mn-MN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mn-MN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өрх </a:t>
            </a:r>
            <a:r>
              <a:rPr lang="mn-M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5,274,340</a:t>
            </a: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төгрөг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AutoNum type="arabicPeriod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AutoNum type="arabicPeriod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AutoNum type="arabicPeriod"/>
            </a:pP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20.2, 20.7, 2.60, ШШГ байрууд </a:t>
            </a:r>
            <a:r>
              <a:rPr lang="mn-MN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mn-MN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өрх </a:t>
            </a:r>
            <a:r>
              <a:rPr lang="mn-M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5,531,036</a:t>
            </a: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төгрөг</a:t>
            </a:r>
          </a:p>
          <a:p>
            <a:endParaRPr lang="mn-MN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7E9FA1-F4C5-4681-BAB6-7AB6E5101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58" y="605676"/>
            <a:ext cx="7526090" cy="5646647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DD948F4-A6CA-4033-890A-5FD73145FD03}"/>
              </a:ext>
            </a:extLst>
          </p:cNvPr>
          <p:cNvSpPr/>
          <p:nvPr/>
        </p:nvSpPr>
        <p:spPr>
          <a:xfrm rot="20777581">
            <a:off x="3417226" y="1880315"/>
            <a:ext cx="437882" cy="1287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B6D3B5-AB93-4E79-B774-1707CE3E4563}"/>
              </a:ext>
            </a:extLst>
          </p:cNvPr>
          <p:cNvSpPr/>
          <p:nvPr/>
        </p:nvSpPr>
        <p:spPr>
          <a:xfrm rot="20777581">
            <a:off x="3860747" y="1790162"/>
            <a:ext cx="437882" cy="1287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682570-D3CD-441D-B97F-1BC4B79DA086}"/>
              </a:ext>
            </a:extLst>
          </p:cNvPr>
          <p:cNvSpPr/>
          <p:nvPr/>
        </p:nvSpPr>
        <p:spPr>
          <a:xfrm rot="4468850">
            <a:off x="4036836" y="1390128"/>
            <a:ext cx="437882" cy="1287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6E3726-3461-4F1F-98EA-224C4EF2E2DA}"/>
              </a:ext>
            </a:extLst>
          </p:cNvPr>
          <p:cNvSpPr/>
          <p:nvPr/>
        </p:nvSpPr>
        <p:spPr>
          <a:xfrm rot="5400000">
            <a:off x="529895" y="1064545"/>
            <a:ext cx="696088" cy="2412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FB38C5-A3A9-4ACD-BB3D-C16798F24D32}"/>
              </a:ext>
            </a:extLst>
          </p:cNvPr>
          <p:cNvSpPr/>
          <p:nvPr/>
        </p:nvSpPr>
        <p:spPr>
          <a:xfrm rot="20777581">
            <a:off x="2198617" y="667552"/>
            <a:ext cx="542809" cy="1710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sz="500" dirty="0"/>
              <a:t>Шш-30</a:t>
            </a:r>
            <a:endParaRPr lang="en-US" sz="5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48DD05-7A0E-4605-8970-7DA635DEC412}"/>
              </a:ext>
            </a:extLst>
          </p:cNvPr>
          <p:cNvSpPr/>
          <p:nvPr/>
        </p:nvSpPr>
        <p:spPr>
          <a:xfrm rot="21433178">
            <a:off x="925179" y="3122731"/>
            <a:ext cx="241254" cy="696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630962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241A43A-7395-4C6C-9D8D-CF09C05680F7}"/>
              </a:ext>
            </a:extLst>
          </p:cNvPr>
          <p:cNvSpPr/>
          <p:nvPr/>
        </p:nvSpPr>
        <p:spPr>
          <a:xfrm>
            <a:off x="0" y="0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8169354"/>
              </p:ext>
            </p:extLst>
          </p:nvPr>
        </p:nvGraphicFramePr>
        <p:xfrm>
          <a:off x="3004458" y="1776548"/>
          <a:ext cx="5995850" cy="3304904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595431">
                  <a:extLst>
                    <a:ext uri="{9D8B030D-6E8A-4147-A177-3AD203B41FA5}">
                      <a16:colId xmlns:a16="http://schemas.microsoft.com/office/drawing/2014/main" val="3068166674"/>
                    </a:ext>
                  </a:extLst>
                </a:gridCol>
                <a:gridCol w="1093930">
                  <a:extLst>
                    <a:ext uri="{9D8B030D-6E8A-4147-A177-3AD203B41FA5}">
                      <a16:colId xmlns:a16="http://schemas.microsoft.com/office/drawing/2014/main" val="630344710"/>
                    </a:ext>
                  </a:extLst>
                </a:gridCol>
                <a:gridCol w="886223">
                  <a:extLst>
                    <a:ext uri="{9D8B030D-6E8A-4147-A177-3AD203B41FA5}">
                      <a16:colId xmlns:a16="http://schemas.microsoft.com/office/drawing/2014/main" val="3952216528"/>
                    </a:ext>
                  </a:extLst>
                </a:gridCol>
                <a:gridCol w="761597">
                  <a:extLst>
                    <a:ext uri="{9D8B030D-6E8A-4147-A177-3AD203B41FA5}">
                      <a16:colId xmlns:a16="http://schemas.microsoft.com/office/drawing/2014/main" val="3672550289"/>
                    </a:ext>
                  </a:extLst>
                </a:gridCol>
                <a:gridCol w="738519">
                  <a:extLst>
                    <a:ext uri="{9D8B030D-6E8A-4147-A177-3AD203B41FA5}">
                      <a16:colId xmlns:a16="http://schemas.microsoft.com/office/drawing/2014/main" val="1386318207"/>
                    </a:ext>
                  </a:extLst>
                </a:gridCol>
                <a:gridCol w="1920150">
                  <a:extLst>
                    <a:ext uri="{9D8B030D-6E8A-4147-A177-3AD203B41FA5}">
                      <a16:colId xmlns:a16="http://schemas.microsoft.com/office/drawing/2014/main" val="3319615407"/>
                    </a:ext>
                  </a:extLst>
                </a:gridCol>
              </a:tblGrid>
              <a:tr h="8396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Байрны дугаар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СӨХ нэр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Өрхийн тоо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төгрөг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Айл өрхөөс авч байсан хуримтлал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14467752"/>
                  </a:ext>
                </a:extLst>
              </a:tr>
              <a:tr h="410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20.7-р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Найтаг хайрхан 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776800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1691450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70213277"/>
                  </a:ext>
                </a:extLst>
              </a:tr>
              <a:tr h="410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20.2-р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577150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3649514"/>
                  </a:ext>
                </a:extLst>
              </a:tr>
              <a:tr h="410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2.60-р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337500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5426312"/>
                  </a:ext>
                </a:extLst>
              </a:tr>
              <a:tr h="410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20.4-р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Дөл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789000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1612950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09998417"/>
                  </a:ext>
                </a:extLst>
              </a:tr>
              <a:tr h="410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20.3-р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471450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6002792"/>
                  </a:ext>
                </a:extLst>
              </a:tr>
              <a:tr h="4108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1.60-р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352500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19829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9929053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241A43A-7395-4C6C-9D8D-CF09C05680F7}"/>
              </a:ext>
            </a:extLst>
          </p:cNvPr>
          <p:cNvSpPr/>
          <p:nvPr/>
        </p:nvSpPr>
        <p:spPr>
          <a:xfrm>
            <a:off x="11749" y="0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1317650"/>
              </p:ext>
            </p:extLst>
          </p:nvPr>
        </p:nvGraphicFramePr>
        <p:xfrm>
          <a:off x="1776549" y="1110615"/>
          <a:ext cx="9209312" cy="4388846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391885">
                  <a:extLst>
                    <a:ext uri="{9D8B030D-6E8A-4147-A177-3AD203B41FA5}">
                      <a16:colId xmlns:a16="http://schemas.microsoft.com/office/drawing/2014/main" val="1402040346"/>
                    </a:ext>
                  </a:extLst>
                </a:gridCol>
                <a:gridCol w="1031966">
                  <a:extLst>
                    <a:ext uri="{9D8B030D-6E8A-4147-A177-3AD203B41FA5}">
                      <a16:colId xmlns:a16="http://schemas.microsoft.com/office/drawing/2014/main" val="318763799"/>
                    </a:ext>
                  </a:extLst>
                </a:gridCol>
                <a:gridCol w="574766">
                  <a:extLst>
                    <a:ext uri="{9D8B030D-6E8A-4147-A177-3AD203B41FA5}">
                      <a16:colId xmlns:a16="http://schemas.microsoft.com/office/drawing/2014/main" val="3539290830"/>
                    </a:ext>
                  </a:extLst>
                </a:gridCol>
                <a:gridCol w="574765">
                  <a:extLst>
                    <a:ext uri="{9D8B030D-6E8A-4147-A177-3AD203B41FA5}">
                      <a16:colId xmlns:a16="http://schemas.microsoft.com/office/drawing/2014/main" val="3456830194"/>
                    </a:ext>
                  </a:extLst>
                </a:gridCol>
                <a:gridCol w="574766">
                  <a:extLst>
                    <a:ext uri="{9D8B030D-6E8A-4147-A177-3AD203B41FA5}">
                      <a16:colId xmlns:a16="http://schemas.microsoft.com/office/drawing/2014/main" val="611358656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3124884400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2371638058"/>
                    </a:ext>
                  </a:extLst>
                </a:gridCol>
                <a:gridCol w="1223623">
                  <a:extLst>
                    <a:ext uri="{9D8B030D-6E8A-4147-A177-3AD203B41FA5}">
                      <a16:colId xmlns:a16="http://schemas.microsoft.com/office/drawing/2014/main" val="2120544784"/>
                    </a:ext>
                  </a:extLst>
                </a:gridCol>
                <a:gridCol w="631303">
                  <a:extLst>
                    <a:ext uri="{9D8B030D-6E8A-4147-A177-3AD203B41FA5}">
                      <a16:colId xmlns:a16="http://schemas.microsoft.com/office/drawing/2014/main" val="3046714326"/>
                    </a:ext>
                  </a:extLst>
                </a:gridCol>
                <a:gridCol w="664479">
                  <a:extLst>
                    <a:ext uri="{9D8B030D-6E8A-4147-A177-3AD203B41FA5}">
                      <a16:colId xmlns:a16="http://schemas.microsoft.com/office/drawing/2014/main" val="3732597420"/>
                    </a:ext>
                  </a:extLst>
                </a:gridCol>
                <a:gridCol w="908731">
                  <a:extLst>
                    <a:ext uri="{9D8B030D-6E8A-4147-A177-3AD203B41FA5}">
                      <a16:colId xmlns:a16="http://schemas.microsoft.com/office/drawing/2014/main" val="1687364023"/>
                    </a:ext>
                  </a:extLst>
                </a:gridCol>
                <a:gridCol w="908731">
                  <a:extLst>
                    <a:ext uri="{9D8B030D-6E8A-4147-A177-3AD203B41FA5}">
                      <a16:colId xmlns:a16="http://schemas.microsoft.com/office/drawing/2014/main" val="3052496018"/>
                    </a:ext>
                  </a:extLst>
                </a:gridCol>
              </a:tblGrid>
              <a:tr h="42818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Байрны дугаар</a:t>
                      </a:r>
                      <a:endParaRPr lang="mn-MN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өрөө /тоо/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өрөө /тоо/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өрөө /тоо/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өрөө /тоо/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Шинэ тариф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орцны тоо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Өрхийн тоо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хуримтлал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1975885"/>
                  </a:ext>
                </a:extLst>
              </a:tr>
              <a:tr h="10062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217 төгрөг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төгрөг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217 төгрөг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төгрөг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929927"/>
                  </a:ext>
                </a:extLst>
              </a:tr>
              <a:tr h="4924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20.7-р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1104096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2540136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2245299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5531036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92118434"/>
                  </a:ext>
                </a:extLst>
              </a:tr>
              <a:tr h="4924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20.2-р байр</a:t>
                      </a:r>
                      <a:endParaRPr lang="mn-MN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661633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1887280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1460885"/>
                  </a:ext>
                </a:extLst>
              </a:tr>
              <a:tr h="4924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2.60-р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479570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1103620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3911138"/>
                  </a:ext>
                </a:extLst>
              </a:tr>
              <a:tr h="4924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20.4-р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1121456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2580030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2292171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5274340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08286943"/>
                  </a:ext>
                </a:extLst>
              </a:tr>
              <a:tr h="4924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20.3-р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669445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1541640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6907678"/>
                  </a:ext>
                </a:extLst>
              </a:tr>
              <a:tr h="4924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1.60-р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501270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1152670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30181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3122297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241A43A-7395-4C6C-9D8D-CF09C05680F7}"/>
              </a:ext>
            </a:extLst>
          </p:cNvPr>
          <p:cNvSpPr/>
          <p:nvPr/>
        </p:nvSpPr>
        <p:spPr>
          <a:xfrm>
            <a:off x="-88777" y="0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47A6F2DE-4375-4922-B418-DDAD4AD74C94}"/>
              </a:ext>
            </a:extLst>
          </p:cNvPr>
          <p:cNvSpPr/>
          <p:nvPr/>
        </p:nvSpPr>
        <p:spPr>
          <a:xfrm>
            <a:off x="7870432" y="1518915"/>
            <a:ext cx="3991010" cy="3336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ДАРХАН СУМЫН 6 БАГ</a:t>
            </a:r>
          </a:p>
          <a:p>
            <a:pPr algn="just"/>
            <a:r>
              <a:rPr lang="mn-M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1.30, 2.30, 708, 710 байрууд </a:t>
            </a:r>
            <a:r>
              <a:rPr lang="mn-M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</a:t>
            </a: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өрх </a:t>
            </a:r>
            <a:r>
              <a:rPr lang="mn-M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2,575,124</a:t>
            </a: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төгрөг</a:t>
            </a:r>
          </a:p>
          <a:p>
            <a:endParaRPr lang="mn-MN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DC15A-45CE-4AA4-A0BA-5B84B2F6C6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2" r="23645" b="8676"/>
          <a:stretch/>
        </p:blipFill>
        <p:spPr>
          <a:xfrm>
            <a:off x="675284" y="508637"/>
            <a:ext cx="6938999" cy="584072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0449235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241A43A-7395-4C6C-9D8D-CF09C05680F7}"/>
              </a:ext>
            </a:extLst>
          </p:cNvPr>
          <p:cNvSpPr/>
          <p:nvPr/>
        </p:nvSpPr>
        <p:spPr>
          <a:xfrm>
            <a:off x="0" y="0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3594529"/>
              </p:ext>
            </p:extLst>
          </p:nvPr>
        </p:nvGraphicFramePr>
        <p:xfrm>
          <a:off x="3069770" y="2377440"/>
          <a:ext cx="6439989" cy="1528353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836104">
                  <a:extLst>
                    <a:ext uri="{9D8B030D-6E8A-4147-A177-3AD203B41FA5}">
                      <a16:colId xmlns:a16="http://schemas.microsoft.com/office/drawing/2014/main" val="3883512631"/>
                    </a:ext>
                  </a:extLst>
                </a:gridCol>
                <a:gridCol w="1179504">
                  <a:extLst>
                    <a:ext uri="{9D8B030D-6E8A-4147-A177-3AD203B41FA5}">
                      <a16:colId xmlns:a16="http://schemas.microsoft.com/office/drawing/2014/main" val="905090242"/>
                    </a:ext>
                  </a:extLst>
                </a:gridCol>
                <a:gridCol w="975454">
                  <a:extLst>
                    <a:ext uri="{9D8B030D-6E8A-4147-A177-3AD203B41FA5}">
                      <a16:colId xmlns:a16="http://schemas.microsoft.com/office/drawing/2014/main" val="4127359076"/>
                    </a:ext>
                  </a:extLst>
                </a:gridCol>
                <a:gridCol w="816196">
                  <a:extLst>
                    <a:ext uri="{9D8B030D-6E8A-4147-A177-3AD203B41FA5}">
                      <a16:colId xmlns:a16="http://schemas.microsoft.com/office/drawing/2014/main" val="3274397105"/>
                    </a:ext>
                  </a:extLst>
                </a:gridCol>
                <a:gridCol w="736568">
                  <a:extLst>
                    <a:ext uri="{9D8B030D-6E8A-4147-A177-3AD203B41FA5}">
                      <a16:colId xmlns:a16="http://schemas.microsoft.com/office/drawing/2014/main" val="1819273416"/>
                    </a:ext>
                  </a:extLst>
                </a:gridCol>
                <a:gridCol w="1896163">
                  <a:extLst>
                    <a:ext uri="{9D8B030D-6E8A-4147-A177-3AD203B41FA5}">
                      <a16:colId xmlns:a16="http://schemas.microsoft.com/office/drawing/2014/main" val="1542015657"/>
                    </a:ext>
                  </a:extLst>
                </a:gridCol>
              </a:tblGrid>
              <a:tr h="8020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Байрны дугаар</a:t>
                      </a:r>
                      <a:endParaRPr lang="mn-MN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СӨХ нэр</a:t>
                      </a:r>
                      <a:endParaRPr lang="mn-MN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Өрхийн тоо</a:t>
                      </a:r>
                      <a:endParaRPr lang="mn-MN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       төгрөг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Айл өрхөөс авч байсан хуримтлал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8541132"/>
                  </a:ext>
                </a:extLst>
              </a:tr>
              <a:tr h="3631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1-р 30 айл</a:t>
                      </a:r>
                      <a:endParaRPr lang="mn-MN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Босуул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164250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328500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10124520"/>
                  </a:ext>
                </a:extLst>
              </a:tr>
              <a:tr h="3631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2-р 30айл</a:t>
                      </a:r>
                      <a:endParaRPr lang="mn-MN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164250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8526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5205944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241A43A-7395-4C6C-9D8D-CF09C05680F7}"/>
              </a:ext>
            </a:extLst>
          </p:cNvPr>
          <p:cNvSpPr/>
          <p:nvPr/>
        </p:nvSpPr>
        <p:spPr>
          <a:xfrm>
            <a:off x="0" y="0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9596611"/>
              </p:ext>
            </p:extLst>
          </p:nvPr>
        </p:nvGraphicFramePr>
        <p:xfrm>
          <a:off x="1410789" y="1567542"/>
          <a:ext cx="9339943" cy="3370219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574765">
                  <a:extLst>
                    <a:ext uri="{9D8B030D-6E8A-4147-A177-3AD203B41FA5}">
                      <a16:colId xmlns:a16="http://schemas.microsoft.com/office/drawing/2014/main" val="887601581"/>
                    </a:ext>
                  </a:extLst>
                </a:gridCol>
                <a:gridCol w="1067230">
                  <a:extLst>
                    <a:ext uri="{9D8B030D-6E8A-4147-A177-3AD203B41FA5}">
                      <a16:colId xmlns:a16="http://schemas.microsoft.com/office/drawing/2014/main" val="1604622662"/>
                    </a:ext>
                  </a:extLst>
                </a:gridCol>
                <a:gridCol w="635610">
                  <a:extLst>
                    <a:ext uri="{9D8B030D-6E8A-4147-A177-3AD203B41FA5}">
                      <a16:colId xmlns:a16="http://schemas.microsoft.com/office/drawing/2014/main" val="1674108780"/>
                    </a:ext>
                  </a:extLst>
                </a:gridCol>
                <a:gridCol w="635610">
                  <a:extLst>
                    <a:ext uri="{9D8B030D-6E8A-4147-A177-3AD203B41FA5}">
                      <a16:colId xmlns:a16="http://schemas.microsoft.com/office/drawing/2014/main" val="2811280277"/>
                    </a:ext>
                  </a:extLst>
                </a:gridCol>
                <a:gridCol w="635610">
                  <a:extLst>
                    <a:ext uri="{9D8B030D-6E8A-4147-A177-3AD203B41FA5}">
                      <a16:colId xmlns:a16="http://schemas.microsoft.com/office/drawing/2014/main" val="2643670016"/>
                    </a:ext>
                  </a:extLst>
                </a:gridCol>
                <a:gridCol w="635610">
                  <a:extLst>
                    <a:ext uri="{9D8B030D-6E8A-4147-A177-3AD203B41FA5}">
                      <a16:colId xmlns:a16="http://schemas.microsoft.com/office/drawing/2014/main" val="637754816"/>
                    </a:ext>
                  </a:extLst>
                </a:gridCol>
                <a:gridCol w="759202">
                  <a:extLst>
                    <a:ext uri="{9D8B030D-6E8A-4147-A177-3AD203B41FA5}">
                      <a16:colId xmlns:a16="http://schemas.microsoft.com/office/drawing/2014/main" val="2229061187"/>
                    </a:ext>
                  </a:extLst>
                </a:gridCol>
                <a:gridCol w="812169">
                  <a:extLst>
                    <a:ext uri="{9D8B030D-6E8A-4147-A177-3AD203B41FA5}">
                      <a16:colId xmlns:a16="http://schemas.microsoft.com/office/drawing/2014/main" val="2732031228"/>
                    </a:ext>
                  </a:extLst>
                </a:gridCol>
                <a:gridCol w="653267">
                  <a:extLst>
                    <a:ext uri="{9D8B030D-6E8A-4147-A177-3AD203B41FA5}">
                      <a16:colId xmlns:a16="http://schemas.microsoft.com/office/drawing/2014/main" val="3746421097"/>
                    </a:ext>
                  </a:extLst>
                </a:gridCol>
                <a:gridCol w="728303">
                  <a:extLst>
                    <a:ext uri="{9D8B030D-6E8A-4147-A177-3AD203B41FA5}">
                      <a16:colId xmlns:a16="http://schemas.microsoft.com/office/drawing/2014/main" val="3396137120"/>
                    </a:ext>
                  </a:extLst>
                </a:gridCol>
                <a:gridCol w="582643">
                  <a:extLst>
                    <a:ext uri="{9D8B030D-6E8A-4147-A177-3AD203B41FA5}">
                      <a16:colId xmlns:a16="http://schemas.microsoft.com/office/drawing/2014/main" val="797274210"/>
                    </a:ext>
                  </a:extLst>
                </a:gridCol>
                <a:gridCol w="812169">
                  <a:extLst>
                    <a:ext uri="{9D8B030D-6E8A-4147-A177-3AD203B41FA5}">
                      <a16:colId xmlns:a16="http://schemas.microsoft.com/office/drawing/2014/main" val="2543592129"/>
                    </a:ext>
                  </a:extLst>
                </a:gridCol>
                <a:gridCol w="807755">
                  <a:extLst>
                    <a:ext uri="{9D8B030D-6E8A-4147-A177-3AD203B41FA5}">
                      <a16:colId xmlns:a16="http://schemas.microsoft.com/office/drawing/2014/main" val="4072924617"/>
                    </a:ext>
                  </a:extLst>
                </a:gridCol>
              </a:tblGrid>
              <a:tr h="78426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Байрны дугаар</a:t>
                      </a:r>
                      <a:endParaRPr lang="mn-MN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өрөө /тоо/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өрөө /тоо/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өрөө /тоо/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өрөө /тоо/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Шинэ тариф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орцны тоо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Өрхийн тоо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СӨХ нэр</a:t>
                      </a:r>
                      <a:endParaRPr lang="mn-MN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mn-MN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Хуримтлал</a:t>
                      </a:r>
                      <a:endParaRPr lang="mn-MN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9964208"/>
                  </a:ext>
                </a:extLst>
              </a:tr>
              <a:tr h="8054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217 төгрөг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төгрөг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217 төгрөг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төгрөг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5590393"/>
                  </a:ext>
                </a:extLst>
              </a:tr>
              <a:tr h="3603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708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520800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750465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Шинэ СӨХ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1562400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2575124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49308238"/>
                  </a:ext>
                </a:extLst>
              </a:tr>
              <a:tr h="3603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710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520800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750465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8002417"/>
                  </a:ext>
                </a:extLst>
              </a:tr>
              <a:tr h="6994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1-р 30 айл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260400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537097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0404251"/>
                  </a:ext>
                </a:extLst>
              </a:tr>
              <a:tr h="3603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2-р 30айл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260400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537097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26027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382720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241A43A-7395-4C6C-9D8D-CF09C05680F7}"/>
              </a:ext>
            </a:extLst>
          </p:cNvPr>
          <p:cNvSpPr/>
          <p:nvPr/>
        </p:nvSpPr>
        <p:spPr>
          <a:xfrm>
            <a:off x="11749" y="0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47A6F2DE-4375-4922-B418-DDAD4AD74C94}"/>
              </a:ext>
            </a:extLst>
          </p:cNvPr>
          <p:cNvSpPr/>
          <p:nvPr/>
        </p:nvSpPr>
        <p:spPr>
          <a:xfrm>
            <a:off x="7465326" y="1518915"/>
            <a:ext cx="4462817" cy="3336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mn-M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ДАРХАН СУМЫН 8 БАГ</a:t>
            </a:r>
          </a:p>
          <a:p>
            <a:pPr marL="457200" indent="-457200" algn="just">
              <a:buAutoNum type="arabicPeriod"/>
            </a:pP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1А, 1, 2, 3, 4, 5, 10, 11, 14 байрууд </a:t>
            </a:r>
            <a:r>
              <a:rPr lang="mn-MN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445</a:t>
            </a:r>
            <a:r>
              <a:rPr lang="mn-MN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өрх </a:t>
            </a:r>
            <a:r>
              <a:rPr lang="mn-MN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8,212,349</a:t>
            </a:r>
            <a:r>
              <a:rPr lang="mn-MN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төгрөг</a:t>
            </a:r>
          </a:p>
          <a:p>
            <a:pPr marL="457200" indent="-457200" algn="just">
              <a:buAutoNum type="arabicPeriod"/>
            </a:pP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 7, 8, 9, 12, 13, 15, 16 байрууд </a:t>
            </a:r>
            <a:r>
              <a:rPr lang="mn-MN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468</a:t>
            </a:r>
            <a:r>
              <a:rPr lang="mn-MN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өрх </a:t>
            </a:r>
            <a:r>
              <a:rPr lang="mn-MN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9,023,726</a:t>
            </a:r>
            <a:r>
              <a:rPr lang="mn-MN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төгрөг</a:t>
            </a:r>
          </a:p>
          <a:p>
            <a:pPr marL="457200" indent="-457200" algn="just">
              <a:buFontTx/>
              <a:buAutoNum type="arabicPeriod"/>
            </a:pP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Будда-1, Наран-1, Наран-2, 17, 17/1, 18, 19 байрууд </a:t>
            </a:r>
            <a:r>
              <a:rPr lang="mn-MN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526</a:t>
            </a:r>
            <a:r>
              <a:rPr lang="mn-MN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өрх </a:t>
            </a:r>
            <a:r>
              <a:rPr lang="mn-MN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12,941,836</a:t>
            </a:r>
            <a:r>
              <a:rPr lang="mn-MN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төгрөг</a:t>
            </a:r>
            <a:endParaRPr lang="mn-MN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F5FB8-3F12-4CFF-B47F-E8CB7F561F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" t="3256" r="20358"/>
          <a:stretch/>
        </p:blipFill>
        <p:spPr>
          <a:xfrm>
            <a:off x="426127" y="541538"/>
            <a:ext cx="6764785" cy="576713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0248913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241A43A-7395-4C6C-9D8D-CF09C05680F7}"/>
              </a:ext>
            </a:extLst>
          </p:cNvPr>
          <p:cNvSpPr/>
          <p:nvPr/>
        </p:nvSpPr>
        <p:spPr>
          <a:xfrm>
            <a:off x="-1130" y="0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2837174"/>
              </p:ext>
            </p:extLst>
          </p:nvPr>
        </p:nvGraphicFramePr>
        <p:xfrm>
          <a:off x="822959" y="1246816"/>
          <a:ext cx="9810208" cy="4856428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992778">
                  <a:extLst>
                    <a:ext uri="{9D8B030D-6E8A-4147-A177-3AD203B41FA5}">
                      <a16:colId xmlns:a16="http://schemas.microsoft.com/office/drawing/2014/main" val="3917219452"/>
                    </a:ext>
                  </a:extLst>
                </a:gridCol>
                <a:gridCol w="1580606">
                  <a:extLst>
                    <a:ext uri="{9D8B030D-6E8A-4147-A177-3AD203B41FA5}">
                      <a16:colId xmlns:a16="http://schemas.microsoft.com/office/drawing/2014/main" val="4277702032"/>
                    </a:ext>
                  </a:extLst>
                </a:gridCol>
                <a:gridCol w="1766891">
                  <a:extLst>
                    <a:ext uri="{9D8B030D-6E8A-4147-A177-3AD203B41FA5}">
                      <a16:colId xmlns:a16="http://schemas.microsoft.com/office/drawing/2014/main" val="4210916057"/>
                    </a:ext>
                  </a:extLst>
                </a:gridCol>
                <a:gridCol w="1426940">
                  <a:extLst>
                    <a:ext uri="{9D8B030D-6E8A-4147-A177-3AD203B41FA5}">
                      <a16:colId xmlns:a16="http://schemas.microsoft.com/office/drawing/2014/main" val="3773296866"/>
                    </a:ext>
                  </a:extLst>
                </a:gridCol>
                <a:gridCol w="1426940">
                  <a:extLst>
                    <a:ext uri="{9D8B030D-6E8A-4147-A177-3AD203B41FA5}">
                      <a16:colId xmlns:a16="http://schemas.microsoft.com/office/drawing/2014/main" val="708748798"/>
                    </a:ext>
                  </a:extLst>
                </a:gridCol>
                <a:gridCol w="2616053">
                  <a:extLst>
                    <a:ext uri="{9D8B030D-6E8A-4147-A177-3AD203B41FA5}">
                      <a16:colId xmlns:a16="http://schemas.microsoft.com/office/drawing/2014/main" val="2031998117"/>
                    </a:ext>
                  </a:extLst>
                </a:gridCol>
              </a:tblGrid>
              <a:tr h="2509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Байрууд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СӨХ нэр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Өрхийн тоо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төгрөг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Айл өрхөөс авч байсан хуримтлал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extLst>
                  <a:ext uri="{0D108BD9-81ED-4DB2-BD59-A6C34878D82A}">
                    <a16:rowId xmlns:a16="http://schemas.microsoft.com/office/drawing/2014/main" val="2086742832"/>
                  </a:ext>
                </a:extLst>
              </a:tr>
              <a:tr h="1700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хишиг өргөө 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499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222000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2774900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extLst>
                  <a:ext uri="{0D108BD9-81ED-4DB2-BD59-A6C34878D82A}">
                    <a16:rowId xmlns:a16="http://schemas.microsoft.com/office/drawing/2014/main" val="4176193295"/>
                  </a:ext>
                </a:extLst>
              </a:tr>
              <a:tr h="1700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222000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3003323"/>
                  </a:ext>
                </a:extLst>
              </a:tr>
              <a:tr h="1700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222000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3381810"/>
                  </a:ext>
                </a:extLst>
              </a:tr>
              <a:tr h="1700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222000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4429426"/>
                  </a:ext>
                </a:extLst>
              </a:tr>
              <a:tr h="1700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222000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6554337"/>
                  </a:ext>
                </a:extLst>
              </a:tr>
              <a:tr h="1700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645000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4150387"/>
                  </a:ext>
                </a:extLst>
              </a:tr>
              <a:tr h="1700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437400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1042077"/>
                  </a:ext>
                </a:extLst>
              </a:tr>
              <a:tr h="1700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196700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3895025"/>
                  </a:ext>
                </a:extLst>
              </a:tr>
              <a:tr h="1700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385800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4045045"/>
                  </a:ext>
                </a:extLst>
              </a:tr>
              <a:tr h="1700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Чандмань өргөө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398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222000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2373750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extLst>
                  <a:ext uri="{0D108BD9-81ED-4DB2-BD59-A6C34878D82A}">
                    <a16:rowId xmlns:a16="http://schemas.microsoft.com/office/drawing/2014/main" val="3286826427"/>
                  </a:ext>
                </a:extLst>
              </a:tr>
              <a:tr h="1700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222000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5387189"/>
                  </a:ext>
                </a:extLst>
              </a:tr>
              <a:tr h="1700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222000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0584515"/>
                  </a:ext>
                </a:extLst>
              </a:tr>
              <a:tr h="1700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222000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1356521"/>
                  </a:ext>
                </a:extLst>
              </a:tr>
              <a:tr h="1700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437400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5470121"/>
                  </a:ext>
                </a:extLst>
              </a:tr>
              <a:tr h="1700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657000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2594723"/>
                  </a:ext>
                </a:extLst>
              </a:tr>
              <a:tr h="1700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391350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885393"/>
                  </a:ext>
                </a:extLst>
              </a:tr>
              <a:tr h="1700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Дэвшил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375300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1066500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extLst>
                  <a:ext uri="{0D108BD9-81ED-4DB2-BD59-A6C34878D82A}">
                    <a16:rowId xmlns:a16="http://schemas.microsoft.com/office/drawing/2014/main" val="824673182"/>
                  </a:ext>
                </a:extLst>
              </a:tr>
              <a:tr h="1700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691200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9171441"/>
                  </a:ext>
                </a:extLst>
              </a:tr>
              <a:tr h="1700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Наран 2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Наран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189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864000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1275750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extLst>
                  <a:ext uri="{0D108BD9-81ED-4DB2-BD59-A6C34878D82A}">
                    <a16:rowId xmlns:a16="http://schemas.microsoft.com/office/drawing/2014/main" val="2665095024"/>
                  </a:ext>
                </a:extLst>
              </a:tr>
              <a:tr h="1700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Наран 1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411750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43072"/>
                  </a:ext>
                </a:extLst>
              </a:tr>
              <a:tr h="1700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1a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СӨХ-гүй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120000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extLst>
                  <a:ext uri="{0D108BD9-81ED-4DB2-BD59-A6C34878D82A}">
                    <a16:rowId xmlns:a16="http://schemas.microsoft.com/office/drawing/2014/main" val="868405909"/>
                  </a:ext>
                </a:extLst>
              </a:tr>
              <a:tr h="1700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701100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extLst>
                  <a:ext uri="{0D108BD9-81ED-4DB2-BD59-A6C34878D82A}">
                    <a16:rowId xmlns:a16="http://schemas.microsoft.com/office/drawing/2014/main" val="593877108"/>
                  </a:ext>
                </a:extLst>
              </a:tr>
              <a:tr h="1700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527400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extLst>
                  <a:ext uri="{0D108BD9-81ED-4DB2-BD59-A6C34878D82A}">
                    <a16:rowId xmlns:a16="http://schemas.microsoft.com/office/drawing/2014/main" val="3789656783"/>
                  </a:ext>
                </a:extLst>
              </a:tr>
              <a:tr h="1700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Будда 1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387000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16" marR="9016" marT="9016" marB="0" anchor="ctr"/>
                </a:tc>
                <a:extLst>
                  <a:ext uri="{0D108BD9-81ED-4DB2-BD59-A6C34878D82A}">
                    <a16:rowId xmlns:a16="http://schemas.microsoft.com/office/drawing/2014/main" val="16935386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2353463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241A43A-7395-4C6C-9D8D-CF09C05680F7}"/>
              </a:ext>
            </a:extLst>
          </p:cNvPr>
          <p:cNvSpPr/>
          <p:nvPr/>
        </p:nvSpPr>
        <p:spPr>
          <a:xfrm>
            <a:off x="0" y="0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66540"/>
              </p:ext>
            </p:extLst>
          </p:nvPr>
        </p:nvGraphicFramePr>
        <p:xfrm>
          <a:off x="287382" y="444132"/>
          <a:ext cx="11325496" cy="6100358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918962">
                  <a:extLst>
                    <a:ext uri="{9D8B030D-6E8A-4147-A177-3AD203B41FA5}">
                      <a16:colId xmlns:a16="http://schemas.microsoft.com/office/drawing/2014/main" val="2465108659"/>
                    </a:ext>
                  </a:extLst>
                </a:gridCol>
                <a:gridCol w="732299">
                  <a:extLst>
                    <a:ext uri="{9D8B030D-6E8A-4147-A177-3AD203B41FA5}">
                      <a16:colId xmlns:a16="http://schemas.microsoft.com/office/drawing/2014/main" val="1800598219"/>
                    </a:ext>
                  </a:extLst>
                </a:gridCol>
                <a:gridCol w="516917">
                  <a:extLst>
                    <a:ext uri="{9D8B030D-6E8A-4147-A177-3AD203B41FA5}">
                      <a16:colId xmlns:a16="http://schemas.microsoft.com/office/drawing/2014/main" val="3671586690"/>
                    </a:ext>
                  </a:extLst>
                </a:gridCol>
                <a:gridCol w="549223">
                  <a:extLst>
                    <a:ext uri="{9D8B030D-6E8A-4147-A177-3AD203B41FA5}">
                      <a16:colId xmlns:a16="http://schemas.microsoft.com/office/drawing/2014/main" val="4197450523"/>
                    </a:ext>
                  </a:extLst>
                </a:gridCol>
                <a:gridCol w="603069">
                  <a:extLst>
                    <a:ext uri="{9D8B030D-6E8A-4147-A177-3AD203B41FA5}">
                      <a16:colId xmlns:a16="http://schemas.microsoft.com/office/drawing/2014/main" val="97945353"/>
                    </a:ext>
                  </a:extLst>
                </a:gridCol>
                <a:gridCol w="516917">
                  <a:extLst>
                    <a:ext uri="{9D8B030D-6E8A-4147-A177-3AD203B41FA5}">
                      <a16:colId xmlns:a16="http://schemas.microsoft.com/office/drawing/2014/main" val="2061290638"/>
                    </a:ext>
                  </a:extLst>
                </a:gridCol>
                <a:gridCol w="631787">
                  <a:extLst>
                    <a:ext uri="{9D8B030D-6E8A-4147-A177-3AD203B41FA5}">
                      <a16:colId xmlns:a16="http://schemas.microsoft.com/office/drawing/2014/main" val="76288906"/>
                    </a:ext>
                  </a:extLst>
                </a:gridCol>
                <a:gridCol w="918962">
                  <a:extLst>
                    <a:ext uri="{9D8B030D-6E8A-4147-A177-3AD203B41FA5}">
                      <a16:colId xmlns:a16="http://schemas.microsoft.com/office/drawing/2014/main" val="2656046514"/>
                    </a:ext>
                  </a:extLst>
                </a:gridCol>
                <a:gridCol w="1148703">
                  <a:extLst>
                    <a:ext uri="{9D8B030D-6E8A-4147-A177-3AD203B41FA5}">
                      <a16:colId xmlns:a16="http://schemas.microsoft.com/office/drawing/2014/main" val="3856879136"/>
                    </a:ext>
                  </a:extLst>
                </a:gridCol>
                <a:gridCol w="506148">
                  <a:extLst>
                    <a:ext uri="{9D8B030D-6E8A-4147-A177-3AD203B41FA5}">
                      <a16:colId xmlns:a16="http://schemas.microsoft.com/office/drawing/2014/main" val="3035318293"/>
                    </a:ext>
                  </a:extLst>
                </a:gridCol>
                <a:gridCol w="893836">
                  <a:extLst>
                    <a:ext uri="{9D8B030D-6E8A-4147-A177-3AD203B41FA5}">
                      <a16:colId xmlns:a16="http://schemas.microsoft.com/office/drawing/2014/main" val="4048901992"/>
                    </a:ext>
                  </a:extLst>
                </a:gridCol>
                <a:gridCol w="1119985">
                  <a:extLst>
                    <a:ext uri="{9D8B030D-6E8A-4147-A177-3AD203B41FA5}">
                      <a16:colId xmlns:a16="http://schemas.microsoft.com/office/drawing/2014/main" val="3380381941"/>
                    </a:ext>
                  </a:extLst>
                </a:gridCol>
                <a:gridCol w="1148703">
                  <a:extLst>
                    <a:ext uri="{9D8B030D-6E8A-4147-A177-3AD203B41FA5}">
                      <a16:colId xmlns:a16="http://schemas.microsoft.com/office/drawing/2014/main" val="2554311815"/>
                    </a:ext>
                  </a:extLst>
                </a:gridCol>
                <a:gridCol w="1119985">
                  <a:extLst>
                    <a:ext uri="{9D8B030D-6E8A-4147-A177-3AD203B41FA5}">
                      <a16:colId xmlns:a16="http://schemas.microsoft.com/office/drawing/2014/main" val="1087966333"/>
                    </a:ext>
                  </a:extLst>
                </a:gridCol>
              </a:tblGrid>
              <a:tr h="23042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Байрууд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өрөө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өрөө арктай 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өрөө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өрөө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ба түүнээс дээш өрөө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Шинэ тариф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орцны тоо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өрхийн тоо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СӨХ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Хуримтлал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2326381"/>
                  </a:ext>
                </a:extLst>
              </a:tr>
              <a:tr h="5991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217 төгрөг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төгрөг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217 төгрөг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төгрөг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3238924331"/>
                  </a:ext>
                </a:extLst>
              </a:tr>
              <a:tr h="2189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312480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725940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445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Хишиг өргөө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3656450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8212349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3448255474"/>
                  </a:ext>
                </a:extLst>
              </a:tr>
              <a:tr h="2189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312480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725940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4093383"/>
                  </a:ext>
                </a:extLst>
              </a:tr>
              <a:tr h="2189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312480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725940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9097712"/>
                  </a:ext>
                </a:extLst>
              </a:tr>
              <a:tr h="2189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312480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725940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4510088"/>
                  </a:ext>
                </a:extLst>
              </a:tr>
              <a:tr h="2189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312480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725940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3751860"/>
                  </a:ext>
                </a:extLst>
              </a:tr>
              <a:tr h="2189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870387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2109150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4487502"/>
                  </a:ext>
                </a:extLst>
              </a:tr>
              <a:tr h="2189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588938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1430290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6098847"/>
                  </a:ext>
                </a:extLst>
              </a:tr>
              <a:tr h="2189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501921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643209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1827856"/>
                  </a:ext>
                </a:extLst>
              </a:tr>
              <a:tr h="2189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1a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132804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400000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8707052"/>
                  </a:ext>
                </a:extLst>
              </a:tr>
              <a:tr h="2189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312480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725940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468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Чандмань өргөө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3823974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9023726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3375331049"/>
                  </a:ext>
                </a:extLst>
              </a:tr>
              <a:tr h="2189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312480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725940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8382012"/>
                  </a:ext>
                </a:extLst>
              </a:tr>
              <a:tr h="2189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312480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725940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5670"/>
                  </a:ext>
                </a:extLst>
              </a:tr>
              <a:tr h="2189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312480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725940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3124074"/>
                  </a:ext>
                </a:extLst>
              </a:tr>
              <a:tr h="2189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598920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1430290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1635750"/>
                  </a:ext>
                </a:extLst>
              </a:tr>
              <a:tr h="2189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881454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2148400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9906787"/>
                  </a:ext>
                </a:extLst>
              </a:tr>
              <a:tr h="2189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542934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1261566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6181613"/>
                  </a:ext>
                </a:extLst>
              </a:tr>
              <a:tr h="2189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550746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1279710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3648296"/>
                  </a:ext>
                </a:extLst>
              </a:tr>
              <a:tr h="2189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447237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1227230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Шинэ СӨХ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4034681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12941836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extLst>
                  <a:ext uri="{0D108BD9-81ED-4DB2-BD59-A6C34878D82A}">
                    <a16:rowId xmlns:a16="http://schemas.microsoft.com/office/drawing/2014/main" val="3133323675"/>
                  </a:ext>
                </a:extLst>
              </a:tr>
              <a:tr h="2189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708288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2260224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3647105"/>
                  </a:ext>
                </a:extLst>
              </a:tr>
              <a:tr h="2189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686154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2292590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7594253"/>
                  </a:ext>
                </a:extLst>
              </a:tr>
              <a:tr h="2189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471758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1724600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6930829"/>
                  </a:ext>
                </a:extLst>
              </a:tr>
              <a:tr h="2245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Будда 1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401016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1265490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821771"/>
                  </a:ext>
                </a:extLst>
              </a:tr>
              <a:tr h="2245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Наран 2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894474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2825280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2786475"/>
                  </a:ext>
                </a:extLst>
              </a:tr>
              <a:tr h="2245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Наран 1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425754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1346422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41" marR="8241" marT="8241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37774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9100736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241A43A-7395-4C6C-9D8D-CF09C05680F7}"/>
              </a:ext>
            </a:extLst>
          </p:cNvPr>
          <p:cNvSpPr/>
          <p:nvPr/>
        </p:nvSpPr>
        <p:spPr>
          <a:xfrm>
            <a:off x="11749" y="0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47A6F2DE-4375-4922-B418-DDAD4AD74C94}"/>
              </a:ext>
            </a:extLst>
          </p:cNvPr>
          <p:cNvSpPr/>
          <p:nvPr/>
        </p:nvSpPr>
        <p:spPr>
          <a:xfrm>
            <a:off x="7366716" y="1518915"/>
            <a:ext cx="4559122" cy="3336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ДАРХАН СУМЫН 9 БАГ</a:t>
            </a:r>
          </a:p>
          <a:p>
            <a:pPr marL="457200" indent="-457200" algn="just">
              <a:buAutoNum type="arabicPeriod"/>
            </a:pP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4.1, 4.5, 4.6, 4.7 байрууд </a:t>
            </a:r>
            <a:r>
              <a:rPr lang="mn-MN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568</a:t>
            </a:r>
            <a:r>
              <a:rPr lang="mn-MN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өрх </a:t>
            </a:r>
            <a:r>
              <a:rPr lang="mn-MN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11,861,761</a:t>
            </a:r>
            <a:r>
              <a:rPr lang="mn-MN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төгрөг</a:t>
            </a:r>
          </a:p>
          <a:p>
            <a:pPr marL="457200" indent="-457200" algn="just">
              <a:buAutoNum type="arabicPeriod"/>
            </a:pP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4.2, 4.9, 4.12 байрууд </a:t>
            </a:r>
            <a:r>
              <a:rPr lang="mn-MN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399</a:t>
            </a:r>
            <a:r>
              <a:rPr lang="mn-MN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өрх </a:t>
            </a:r>
            <a:r>
              <a:rPr lang="mn-MN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9,106,622</a:t>
            </a:r>
            <a:r>
              <a:rPr lang="mn-MN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төгрөг</a:t>
            </a:r>
          </a:p>
          <a:p>
            <a:pPr marL="457200" indent="-457200" algn="just">
              <a:buAutoNum type="arabicPeriod"/>
            </a:pP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4.3, 4.4 байрууд </a:t>
            </a:r>
            <a:r>
              <a:rPr lang="mn-MN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469</a:t>
            </a:r>
            <a:r>
              <a:rPr lang="mn-MN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өрх </a:t>
            </a:r>
            <a:r>
              <a:rPr lang="mn-M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9,657,454</a:t>
            </a: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төгрөг</a:t>
            </a:r>
          </a:p>
          <a:p>
            <a:pPr algn="just"/>
            <a:endParaRPr lang="mn-MN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75AB03-9130-4E65-B36E-6B9453A00B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4"/>
          <a:stretch/>
        </p:blipFill>
        <p:spPr>
          <a:xfrm>
            <a:off x="655882" y="642548"/>
            <a:ext cx="6418556" cy="557290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036094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62C207-ED26-49AD-A406-B7D66CEE73F0}"/>
              </a:ext>
            </a:extLst>
          </p:cNvPr>
          <p:cNvSpPr/>
          <p:nvPr/>
        </p:nvSpPr>
        <p:spPr>
          <a:xfrm>
            <a:off x="-14367" y="0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sz="4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mn-MN" sz="4000" b="1" dirty="0">
                <a:latin typeface="Arial" panose="020B0604020202020204" pitchFamily="34" charset="0"/>
                <a:cs typeface="Arial" panose="020B0604020202020204" pitchFamily="34" charset="0"/>
              </a:rPr>
              <a:t>СТАТИСТИК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23407" y="2310204"/>
            <a:ext cx="7130818" cy="2237591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04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241A43A-7395-4C6C-9D8D-CF09C05680F7}"/>
              </a:ext>
            </a:extLst>
          </p:cNvPr>
          <p:cNvSpPr/>
          <p:nvPr/>
        </p:nvSpPr>
        <p:spPr>
          <a:xfrm>
            <a:off x="11749" y="0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8230209"/>
              </p:ext>
            </p:extLst>
          </p:nvPr>
        </p:nvGraphicFramePr>
        <p:xfrm>
          <a:off x="1828800" y="1149538"/>
          <a:ext cx="8242662" cy="4415238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1319349">
                  <a:extLst>
                    <a:ext uri="{9D8B030D-6E8A-4147-A177-3AD203B41FA5}">
                      <a16:colId xmlns:a16="http://schemas.microsoft.com/office/drawing/2014/main" val="2282434098"/>
                    </a:ext>
                  </a:extLst>
                </a:gridCol>
                <a:gridCol w="1993879">
                  <a:extLst>
                    <a:ext uri="{9D8B030D-6E8A-4147-A177-3AD203B41FA5}">
                      <a16:colId xmlns:a16="http://schemas.microsoft.com/office/drawing/2014/main" val="1903373254"/>
                    </a:ext>
                  </a:extLst>
                </a:gridCol>
                <a:gridCol w="1292966">
                  <a:extLst>
                    <a:ext uri="{9D8B030D-6E8A-4147-A177-3AD203B41FA5}">
                      <a16:colId xmlns:a16="http://schemas.microsoft.com/office/drawing/2014/main" val="1047455783"/>
                    </a:ext>
                  </a:extLst>
                </a:gridCol>
                <a:gridCol w="1292966">
                  <a:extLst>
                    <a:ext uri="{9D8B030D-6E8A-4147-A177-3AD203B41FA5}">
                      <a16:colId xmlns:a16="http://schemas.microsoft.com/office/drawing/2014/main" val="875868956"/>
                    </a:ext>
                  </a:extLst>
                </a:gridCol>
                <a:gridCol w="2343502">
                  <a:extLst>
                    <a:ext uri="{9D8B030D-6E8A-4147-A177-3AD203B41FA5}">
                      <a16:colId xmlns:a16="http://schemas.microsoft.com/office/drawing/2014/main" val="997265782"/>
                    </a:ext>
                  </a:extLst>
                </a:gridCol>
              </a:tblGrid>
              <a:tr h="671443"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Байр</a:t>
                      </a:r>
                      <a:endParaRPr lang="mn-MN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СӨХ нэр</a:t>
                      </a:r>
                      <a:endParaRPr lang="mn-MN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Өрхийн тоо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төгрөг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Айл өрхөөс авч байсан хуримтлал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36269659"/>
                  </a:ext>
                </a:extLst>
              </a:tr>
              <a:tr h="345894">
                <a:tc>
                  <a:txBody>
                    <a:bodyPr/>
                    <a:lstStyle/>
                    <a:p>
                      <a:pPr algn="l" fontAlgn="b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4-1 байр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rowSpan="4">
                  <a:txBody>
                    <a:bodyPr/>
                    <a:lstStyle/>
                    <a:p>
                      <a:pPr algn="l" fontAlgn="ctr"/>
                      <a:r>
                        <a:rPr lang="mn-MN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Цагаан-Уул</a:t>
                      </a:r>
                      <a:endParaRPr lang="mn-MN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568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1590000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3627450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36690450"/>
                  </a:ext>
                </a:extLst>
              </a:tr>
              <a:tr h="630749">
                <a:tc>
                  <a:txBody>
                    <a:bodyPr/>
                    <a:lstStyle/>
                    <a:p>
                      <a:pPr algn="l" fontAlgn="b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4-5 байр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628500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3199900"/>
                  </a:ext>
                </a:extLst>
              </a:tr>
              <a:tr h="345894">
                <a:tc>
                  <a:txBody>
                    <a:bodyPr/>
                    <a:lstStyle/>
                    <a:p>
                      <a:pPr algn="l" fontAlgn="b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4-6 байр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628500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652214"/>
                  </a:ext>
                </a:extLst>
              </a:tr>
              <a:tr h="345894">
                <a:tc>
                  <a:txBody>
                    <a:bodyPr/>
                    <a:lstStyle/>
                    <a:p>
                      <a:pPr algn="l" fontAlgn="b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4-7 байр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780450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1025417"/>
                  </a:ext>
                </a:extLst>
              </a:tr>
              <a:tr h="345894">
                <a:tc>
                  <a:txBody>
                    <a:bodyPr/>
                    <a:lstStyle/>
                    <a:p>
                      <a:pPr algn="l" fontAlgn="b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4-2 байр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Бадрах-Уул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294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1840650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1840650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05686380"/>
                  </a:ext>
                </a:extLst>
              </a:tr>
              <a:tr h="345894">
                <a:tc>
                  <a:txBody>
                    <a:bodyPr/>
                    <a:lstStyle/>
                    <a:p>
                      <a:pPr algn="l" fontAlgn="b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4-12 байр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Түвшин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447000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447000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02771962"/>
                  </a:ext>
                </a:extLst>
              </a:tr>
              <a:tr h="345894">
                <a:tc>
                  <a:txBody>
                    <a:bodyPr/>
                    <a:lstStyle/>
                    <a:p>
                      <a:pPr algn="l" fontAlgn="b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4-3 байр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Баян-Уул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1701150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2953350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52574959"/>
                  </a:ext>
                </a:extLst>
              </a:tr>
              <a:tr h="345894">
                <a:tc>
                  <a:txBody>
                    <a:bodyPr/>
                    <a:lstStyle/>
                    <a:p>
                      <a:pPr algn="l" fontAlgn="b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4-4 байр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469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1252200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0917419"/>
                  </a:ext>
                </a:extLst>
              </a:tr>
              <a:tr h="345894">
                <a:tc>
                  <a:txBody>
                    <a:bodyPr/>
                    <a:lstStyle/>
                    <a:p>
                      <a:pPr algn="l" fontAlgn="b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4-13 байр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Парк таун-1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590100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590100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58514485"/>
                  </a:ext>
                </a:extLst>
              </a:tr>
              <a:tr h="345894">
                <a:tc>
                  <a:txBody>
                    <a:bodyPr/>
                    <a:lstStyle/>
                    <a:p>
                      <a:pPr algn="l" fontAlgn="b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4-9 байр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mn-MN" sz="160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СӨХ-гүй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497250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358871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5828533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241A43A-7395-4C6C-9D8D-CF09C05680F7}"/>
              </a:ext>
            </a:extLst>
          </p:cNvPr>
          <p:cNvSpPr/>
          <p:nvPr/>
        </p:nvSpPr>
        <p:spPr>
          <a:xfrm>
            <a:off x="-14367" y="0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986646"/>
              </p:ext>
            </p:extLst>
          </p:nvPr>
        </p:nvGraphicFramePr>
        <p:xfrm>
          <a:off x="705393" y="743403"/>
          <a:ext cx="10789919" cy="5435325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339233">
                  <a:extLst>
                    <a:ext uri="{9D8B030D-6E8A-4147-A177-3AD203B41FA5}">
                      <a16:colId xmlns:a16="http://schemas.microsoft.com/office/drawing/2014/main" val="1964584631"/>
                    </a:ext>
                  </a:extLst>
                </a:gridCol>
                <a:gridCol w="1233574">
                  <a:extLst>
                    <a:ext uri="{9D8B030D-6E8A-4147-A177-3AD203B41FA5}">
                      <a16:colId xmlns:a16="http://schemas.microsoft.com/office/drawing/2014/main" val="3734824750"/>
                    </a:ext>
                  </a:extLst>
                </a:gridCol>
                <a:gridCol w="632207">
                  <a:extLst>
                    <a:ext uri="{9D8B030D-6E8A-4147-A177-3AD203B41FA5}">
                      <a16:colId xmlns:a16="http://schemas.microsoft.com/office/drawing/2014/main" val="3713610410"/>
                    </a:ext>
                  </a:extLst>
                </a:gridCol>
                <a:gridCol w="632207">
                  <a:extLst>
                    <a:ext uri="{9D8B030D-6E8A-4147-A177-3AD203B41FA5}">
                      <a16:colId xmlns:a16="http://schemas.microsoft.com/office/drawing/2014/main" val="3648425633"/>
                    </a:ext>
                  </a:extLst>
                </a:gridCol>
                <a:gridCol w="632207">
                  <a:extLst>
                    <a:ext uri="{9D8B030D-6E8A-4147-A177-3AD203B41FA5}">
                      <a16:colId xmlns:a16="http://schemas.microsoft.com/office/drawing/2014/main" val="808418974"/>
                    </a:ext>
                  </a:extLst>
                </a:gridCol>
                <a:gridCol w="632207">
                  <a:extLst>
                    <a:ext uri="{9D8B030D-6E8A-4147-A177-3AD203B41FA5}">
                      <a16:colId xmlns:a16="http://schemas.microsoft.com/office/drawing/2014/main" val="1494403328"/>
                    </a:ext>
                  </a:extLst>
                </a:gridCol>
                <a:gridCol w="832663">
                  <a:extLst>
                    <a:ext uri="{9D8B030D-6E8A-4147-A177-3AD203B41FA5}">
                      <a16:colId xmlns:a16="http://schemas.microsoft.com/office/drawing/2014/main" val="2313154208"/>
                    </a:ext>
                  </a:extLst>
                </a:gridCol>
                <a:gridCol w="936746">
                  <a:extLst>
                    <a:ext uri="{9D8B030D-6E8A-4147-A177-3AD203B41FA5}">
                      <a16:colId xmlns:a16="http://schemas.microsoft.com/office/drawing/2014/main" val="3896531521"/>
                    </a:ext>
                  </a:extLst>
                </a:gridCol>
                <a:gridCol w="740145">
                  <a:extLst>
                    <a:ext uri="{9D8B030D-6E8A-4147-A177-3AD203B41FA5}">
                      <a16:colId xmlns:a16="http://schemas.microsoft.com/office/drawing/2014/main" val="887435034"/>
                    </a:ext>
                  </a:extLst>
                </a:gridCol>
                <a:gridCol w="1006133">
                  <a:extLst>
                    <a:ext uri="{9D8B030D-6E8A-4147-A177-3AD203B41FA5}">
                      <a16:colId xmlns:a16="http://schemas.microsoft.com/office/drawing/2014/main" val="378139217"/>
                    </a:ext>
                  </a:extLst>
                </a:gridCol>
                <a:gridCol w="1033118">
                  <a:extLst>
                    <a:ext uri="{9D8B030D-6E8A-4147-A177-3AD203B41FA5}">
                      <a16:colId xmlns:a16="http://schemas.microsoft.com/office/drawing/2014/main" val="246913864"/>
                    </a:ext>
                  </a:extLst>
                </a:gridCol>
                <a:gridCol w="1168040">
                  <a:extLst>
                    <a:ext uri="{9D8B030D-6E8A-4147-A177-3AD203B41FA5}">
                      <a16:colId xmlns:a16="http://schemas.microsoft.com/office/drawing/2014/main" val="991967309"/>
                    </a:ext>
                  </a:extLst>
                </a:gridCol>
                <a:gridCol w="971439">
                  <a:extLst>
                    <a:ext uri="{9D8B030D-6E8A-4147-A177-3AD203B41FA5}">
                      <a16:colId xmlns:a16="http://schemas.microsoft.com/office/drawing/2014/main" val="2649749925"/>
                    </a:ext>
                  </a:extLst>
                </a:gridCol>
              </a:tblGrid>
              <a:tr h="3595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Шинэ тариф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Хуримтлал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0584923"/>
                  </a:ext>
                </a:extLst>
              </a:tr>
              <a:tr h="11843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Байрны дугаар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өрөө /тоо/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өрөө /тоо/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өрөө /тоо/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өрөө /тоо/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217 төгрөг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төгрөг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орцны тоо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өрхийн тоо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СӨХ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217 төгрөг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төгрөг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62325927"/>
                  </a:ext>
                </a:extLst>
              </a:tr>
              <a:tr h="359535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4-1 байр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2245082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5199300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568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Цагаан уул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5124455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11861761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43899858"/>
                  </a:ext>
                </a:extLst>
              </a:tr>
              <a:tr h="655623">
                <a:tc>
                  <a:txBody>
                    <a:bodyPr/>
                    <a:lstStyle/>
                    <a:p>
                      <a:pPr algn="r" fontAlgn="b"/>
                      <a:r>
                        <a:rPr lang="mn-MN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4-5 байр</a:t>
                      </a:r>
                      <a:endParaRPr lang="mn-MN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888181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2055195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007728"/>
                  </a:ext>
                </a:extLst>
              </a:tr>
              <a:tr h="359535">
                <a:tc>
                  <a:txBody>
                    <a:bodyPr/>
                    <a:lstStyle/>
                    <a:p>
                      <a:pPr algn="r" fontAlgn="b"/>
                      <a:r>
                        <a:rPr lang="mn-MN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4-6 байр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888181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2055195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0565895"/>
                  </a:ext>
                </a:extLst>
              </a:tr>
              <a:tr h="359535">
                <a:tc>
                  <a:txBody>
                    <a:bodyPr/>
                    <a:lstStyle/>
                    <a:p>
                      <a:pPr algn="r" fontAlgn="b"/>
                      <a:r>
                        <a:rPr lang="mn-MN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4-7 байр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1103011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2552071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5537373"/>
                  </a:ext>
                </a:extLst>
              </a:tr>
              <a:tr h="359535">
                <a:tc>
                  <a:txBody>
                    <a:bodyPr/>
                    <a:lstStyle/>
                    <a:p>
                      <a:pPr algn="r" fontAlgn="b"/>
                      <a:r>
                        <a:rPr lang="mn-MN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4-2 байр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2599009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6018925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399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Бадрах уул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3590699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9106622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47973155"/>
                  </a:ext>
                </a:extLst>
              </a:tr>
              <a:tr h="359535">
                <a:tc>
                  <a:txBody>
                    <a:bodyPr/>
                    <a:lstStyle/>
                    <a:p>
                      <a:pPr algn="r" fontAlgn="b"/>
                      <a:r>
                        <a:rPr lang="mn-MN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4-9 байр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495845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1626007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5386107"/>
                  </a:ext>
                </a:extLst>
              </a:tr>
              <a:tr h="359535">
                <a:tc>
                  <a:txBody>
                    <a:bodyPr/>
                    <a:lstStyle/>
                    <a:p>
                      <a:pPr algn="r" fontAlgn="b"/>
                      <a:r>
                        <a:rPr lang="mn-MN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4-12 байр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495845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1461690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3411729"/>
                  </a:ext>
                </a:extLst>
              </a:tr>
              <a:tr h="359535">
                <a:tc>
                  <a:txBody>
                    <a:bodyPr/>
                    <a:lstStyle/>
                    <a:p>
                      <a:pPr algn="r" fontAlgn="b"/>
                      <a:r>
                        <a:rPr lang="mn-MN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4-3 байр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2403709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5562760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469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Баян уул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4170740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9657454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0000329"/>
                  </a:ext>
                </a:extLst>
              </a:tr>
              <a:tr h="359535">
                <a:tc>
                  <a:txBody>
                    <a:bodyPr/>
                    <a:lstStyle/>
                    <a:p>
                      <a:pPr algn="r" fontAlgn="b"/>
                      <a:r>
                        <a:rPr lang="mn-MN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4-4 байр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1767031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4094694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1211224"/>
                  </a:ext>
                </a:extLst>
              </a:tr>
              <a:tr h="359535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4-13 байр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642320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1929627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813750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8223396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241A43A-7395-4C6C-9D8D-CF09C05680F7}"/>
              </a:ext>
            </a:extLst>
          </p:cNvPr>
          <p:cNvSpPr/>
          <p:nvPr/>
        </p:nvSpPr>
        <p:spPr>
          <a:xfrm>
            <a:off x="11749" y="0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47A6F2DE-4375-4922-B418-DDAD4AD74C94}"/>
              </a:ext>
            </a:extLst>
          </p:cNvPr>
          <p:cNvSpPr/>
          <p:nvPr/>
        </p:nvSpPr>
        <p:spPr>
          <a:xfrm>
            <a:off x="7315200" y="1854559"/>
            <a:ext cx="4417453" cy="37348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ДАРХАН СУМЫН 10 БАГ</a:t>
            </a:r>
          </a:p>
          <a:p>
            <a:pPr marL="457200" indent="-457200" algn="just">
              <a:buAutoNum type="arabicPeriod"/>
            </a:pP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5.4, 5.5, 5.8, 4а байрууд </a:t>
            </a:r>
            <a:r>
              <a:rPr lang="mn-MN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475</a:t>
            </a:r>
            <a:r>
              <a:rPr lang="mn-MN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өрх </a:t>
            </a:r>
            <a:r>
              <a:rPr lang="mn-M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9,985,647</a:t>
            </a: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төгрөг</a:t>
            </a:r>
          </a:p>
          <a:p>
            <a:pPr marL="457200" indent="-457200" algn="just">
              <a:buAutoNum type="arabicPeriod"/>
            </a:pP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2а, 2б, 214, 5.3, 5.7, 5.10, 5.11 байрууд </a:t>
            </a:r>
            <a:r>
              <a:rPr lang="mn-MN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557</a:t>
            </a:r>
            <a:r>
              <a:rPr lang="mn-MN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өрх </a:t>
            </a:r>
            <a:r>
              <a:rPr lang="mn-MN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13,339,383</a:t>
            </a:r>
            <a:r>
              <a:rPr lang="mn-MN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төгрөг</a:t>
            </a:r>
          </a:p>
          <a:p>
            <a:pPr marL="457200" indent="-457200" algn="just">
              <a:buAutoNum type="arabicPeriod"/>
            </a:pPr>
            <a:r>
              <a:rPr lang="mn-MN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1а, 1б, 1в, 5.6, 380, 12.1 байрууд </a:t>
            </a:r>
            <a:r>
              <a:rPr lang="mn-MN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487</a:t>
            </a:r>
            <a:r>
              <a:rPr lang="mn-MN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өрх </a:t>
            </a:r>
            <a:r>
              <a:rPr lang="mn-MN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9,585,228 </a:t>
            </a:r>
            <a:r>
              <a:rPr lang="mn-MN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төгрөг</a:t>
            </a:r>
          </a:p>
          <a:p>
            <a:pPr marL="457200" indent="-457200" algn="just">
              <a:buAutoNum type="arabicPeriod"/>
            </a:pPr>
            <a:endParaRPr lang="mn-MN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mn-MN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mn-MN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1F4E35-AF96-4E78-949B-539FCD7868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2" t="9346" r="13787" b="5135"/>
          <a:stretch/>
        </p:blipFill>
        <p:spPr>
          <a:xfrm>
            <a:off x="591535" y="656269"/>
            <a:ext cx="6444264" cy="5545462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0505720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241A43A-7395-4C6C-9D8D-CF09C05680F7}"/>
              </a:ext>
            </a:extLst>
          </p:cNvPr>
          <p:cNvSpPr/>
          <p:nvPr/>
        </p:nvSpPr>
        <p:spPr>
          <a:xfrm>
            <a:off x="11749" y="0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8767495"/>
              </p:ext>
            </p:extLst>
          </p:nvPr>
        </p:nvGraphicFramePr>
        <p:xfrm>
          <a:off x="1214847" y="836023"/>
          <a:ext cx="10162901" cy="5120634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1144443">
                  <a:extLst>
                    <a:ext uri="{9D8B030D-6E8A-4147-A177-3AD203B41FA5}">
                      <a16:colId xmlns:a16="http://schemas.microsoft.com/office/drawing/2014/main" val="3807857069"/>
                    </a:ext>
                  </a:extLst>
                </a:gridCol>
                <a:gridCol w="2193519">
                  <a:extLst>
                    <a:ext uri="{9D8B030D-6E8A-4147-A177-3AD203B41FA5}">
                      <a16:colId xmlns:a16="http://schemas.microsoft.com/office/drawing/2014/main" val="2012741071"/>
                    </a:ext>
                  </a:extLst>
                </a:gridCol>
                <a:gridCol w="2169675">
                  <a:extLst>
                    <a:ext uri="{9D8B030D-6E8A-4147-A177-3AD203B41FA5}">
                      <a16:colId xmlns:a16="http://schemas.microsoft.com/office/drawing/2014/main" val="2955217679"/>
                    </a:ext>
                  </a:extLst>
                </a:gridCol>
                <a:gridCol w="1144443">
                  <a:extLst>
                    <a:ext uri="{9D8B030D-6E8A-4147-A177-3AD203B41FA5}">
                      <a16:colId xmlns:a16="http://schemas.microsoft.com/office/drawing/2014/main" val="898944914"/>
                    </a:ext>
                  </a:extLst>
                </a:gridCol>
                <a:gridCol w="1168287">
                  <a:extLst>
                    <a:ext uri="{9D8B030D-6E8A-4147-A177-3AD203B41FA5}">
                      <a16:colId xmlns:a16="http://schemas.microsoft.com/office/drawing/2014/main" val="60406514"/>
                    </a:ext>
                  </a:extLst>
                </a:gridCol>
                <a:gridCol w="2342534">
                  <a:extLst>
                    <a:ext uri="{9D8B030D-6E8A-4147-A177-3AD203B41FA5}">
                      <a16:colId xmlns:a16="http://schemas.microsoft.com/office/drawing/2014/main" val="3765214950"/>
                    </a:ext>
                  </a:extLst>
                </a:gridCol>
              </a:tblGrid>
              <a:tr h="5630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Байрны дугаар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СӨХ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Өрхийн тоо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төгрөг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Айл өрхөөс авч байсан хуримтлал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1058768"/>
                  </a:ext>
                </a:extLst>
              </a:tr>
              <a:tr h="2680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5-р хороолол 1</a:t>
                      </a:r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Хатант-Уул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718050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2116800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20847707"/>
                  </a:ext>
                </a:extLst>
              </a:tr>
              <a:tr h="2680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5-р хороолол 1б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620250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5602985"/>
                  </a:ext>
                </a:extLst>
              </a:tr>
              <a:tr h="2680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5-р хороолол 1в</a:t>
                      </a:r>
                      <a:endParaRPr lang="mn-MN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778500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4028320"/>
                  </a:ext>
                </a:extLst>
              </a:tr>
              <a:tr h="2680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5-р хороолол 5</a:t>
                      </a:r>
                      <a:endParaRPr lang="mn-MN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Түмэнт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239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156600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1399050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00405977"/>
                  </a:ext>
                </a:extLst>
              </a:tr>
              <a:tr h="2680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5-р хороолол 380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301050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5999693"/>
                  </a:ext>
                </a:extLst>
              </a:tr>
              <a:tr h="2680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5-р хороолол 2</a:t>
                      </a:r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470700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40985"/>
                  </a:ext>
                </a:extLst>
              </a:tr>
              <a:tr h="2680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5-р хороолол 2б</a:t>
                      </a:r>
                      <a:endParaRPr lang="mn-MN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470700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7335715"/>
                  </a:ext>
                </a:extLst>
              </a:tr>
              <a:tr h="2680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5-р хороолол 214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Хийморь Дархан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600000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600000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1257949"/>
                  </a:ext>
                </a:extLst>
              </a:tr>
              <a:tr h="2680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5-р хороолол 3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Оргил өөдөө</a:t>
                      </a:r>
                      <a:endParaRPr lang="mn-MN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1249650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1249650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60219184"/>
                  </a:ext>
                </a:extLst>
              </a:tr>
              <a:tr h="2680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5-р хороолол 4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Тохилог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2194500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2194500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57949022"/>
                  </a:ext>
                </a:extLst>
              </a:tr>
              <a:tr h="2680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5-р хороолол 7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СӨХ-гүй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524190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64447284"/>
                  </a:ext>
                </a:extLst>
              </a:tr>
              <a:tr h="2680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5-р хороолол 10</a:t>
                      </a:r>
                      <a:endParaRPr lang="mn-MN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397425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87208719"/>
                  </a:ext>
                </a:extLst>
              </a:tr>
              <a:tr h="2680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5-р хороолол 11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366657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5815868"/>
                  </a:ext>
                </a:extLst>
              </a:tr>
              <a:tr h="2680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5-р хороолол 8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437550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27131987"/>
                  </a:ext>
                </a:extLst>
              </a:tr>
              <a:tr h="2680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5-р хороолол 4а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265065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29124727"/>
                  </a:ext>
                </a:extLst>
              </a:tr>
              <a:tr h="2680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5-р хороолол 6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304050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5159728"/>
                  </a:ext>
                </a:extLst>
              </a:tr>
              <a:tr h="2680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12-р хороолол 1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237192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97692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3829551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241A43A-7395-4C6C-9D8D-CF09C05680F7}"/>
              </a:ext>
            </a:extLst>
          </p:cNvPr>
          <p:cNvSpPr/>
          <p:nvPr/>
        </p:nvSpPr>
        <p:spPr>
          <a:xfrm>
            <a:off x="0" y="0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6748508"/>
              </p:ext>
            </p:extLst>
          </p:nvPr>
        </p:nvGraphicFramePr>
        <p:xfrm>
          <a:off x="391888" y="535580"/>
          <a:ext cx="11168741" cy="5637688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749901">
                  <a:extLst>
                    <a:ext uri="{9D8B030D-6E8A-4147-A177-3AD203B41FA5}">
                      <a16:colId xmlns:a16="http://schemas.microsoft.com/office/drawing/2014/main" val="1892536401"/>
                    </a:ext>
                  </a:extLst>
                </a:gridCol>
                <a:gridCol w="1388115">
                  <a:extLst>
                    <a:ext uri="{9D8B030D-6E8A-4147-A177-3AD203B41FA5}">
                      <a16:colId xmlns:a16="http://schemas.microsoft.com/office/drawing/2014/main" val="3511406842"/>
                    </a:ext>
                  </a:extLst>
                </a:gridCol>
                <a:gridCol w="638214">
                  <a:extLst>
                    <a:ext uri="{9D8B030D-6E8A-4147-A177-3AD203B41FA5}">
                      <a16:colId xmlns:a16="http://schemas.microsoft.com/office/drawing/2014/main" val="423699076"/>
                    </a:ext>
                  </a:extLst>
                </a:gridCol>
                <a:gridCol w="638214">
                  <a:extLst>
                    <a:ext uri="{9D8B030D-6E8A-4147-A177-3AD203B41FA5}">
                      <a16:colId xmlns:a16="http://schemas.microsoft.com/office/drawing/2014/main" val="2194502986"/>
                    </a:ext>
                  </a:extLst>
                </a:gridCol>
                <a:gridCol w="638214">
                  <a:extLst>
                    <a:ext uri="{9D8B030D-6E8A-4147-A177-3AD203B41FA5}">
                      <a16:colId xmlns:a16="http://schemas.microsoft.com/office/drawing/2014/main" val="3447721"/>
                    </a:ext>
                  </a:extLst>
                </a:gridCol>
                <a:gridCol w="638214">
                  <a:extLst>
                    <a:ext uri="{9D8B030D-6E8A-4147-A177-3AD203B41FA5}">
                      <a16:colId xmlns:a16="http://schemas.microsoft.com/office/drawing/2014/main" val="3709798156"/>
                    </a:ext>
                  </a:extLst>
                </a:gridCol>
                <a:gridCol w="797767">
                  <a:extLst>
                    <a:ext uri="{9D8B030D-6E8A-4147-A177-3AD203B41FA5}">
                      <a16:colId xmlns:a16="http://schemas.microsoft.com/office/drawing/2014/main" val="1586884909"/>
                    </a:ext>
                  </a:extLst>
                </a:gridCol>
                <a:gridCol w="1037097">
                  <a:extLst>
                    <a:ext uri="{9D8B030D-6E8A-4147-A177-3AD203B41FA5}">
                      <a16:colId xmlns:a16="http://schemas.microsoft.com/office/drawing/2014/main" val="1956143339"/>
                    </a:ext>
                  </a:extLst>
                </a:gridCol>
                <a:gridCol w="658158">
                  <a:extLst>
                    <a:ext uri="{9D8B030D-6E8A-4147-A177-3AD203B41FA5}">
                      <a16:colId xmlns:a16="http://schemas.microsoft.com/office/drawing/2014/main" val="4122347940"/>
                    </a:ext>
                  </a:extLst>
                </a:gridCol>
                <a:gridCol w="686079">
                  <a:extLst>
                    <a:ext uri="{9D8B030D-6E8A-4147-A177-3AD203B41FA5}">
                      <a16:colId xmlns:a16="http://schemas.microsoft.com/office/drawing/2014/main" val="314433598"/>
                    </a:ext>
                  </a:extLst>
                </a:gridCol>
                <a:gridCol w="849622">
                  <a:extLst>
                    <a:ext uri="{9D8B030D-6E8A-4147-A177-3AD203B41FA5}">
                      <a16:colId xmlns:a16="http://schemas.microsoft.com/office/drawing/2014/main" val="1731301715"/>
                    </a:ext>
                  </a:extLst>
                </a:gridCol>
                <a:gridCol w="1228562">
                  <a:extLst>
                    <a:ext uri="{9D8B030D-6E8A-4147-A177-3AD203B41FA5}">
                      <a16:colId xmlns:a16="http://schemas.microsoft.com/office/drawing/2014/main" val="2308675252"/>
                    </a:ext>
                  </a:extLst>
                </a:gridCol>
                <a:gridCol w="1220584">
                  <a:extLst>
                    <a:ext uri="{9D8B030D-6E8A-4147-A177-3AD203B41FA5}">
                      <a16:colId xmlns:a16="http://schemas.microsoft.com/office/drawing/2014/main" val="230178442"/>
                    </a:ext>
                  </a:extLst>
                </a:gridCol>
              </a:tblGrid>
              <a:tr h="26432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Байрны дугаар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өрөө /тоо/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өрөө /тоо/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өрөө /тоо/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өрөө /тоо/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Шинэ тариф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орцны тоо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Өрхийн тоо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СӨХ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хуримтлал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8745969"/>
                  </a:ext>
                </a:extLst>
              </a:tr>
              <a:tr h="5550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217 төгрөг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төгрөг</a:t>
                      </a:r>
                      <a:endParaRPr lang="mn-MN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217 төгрөг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төгрөг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52413169"/>
                  </a:ext>
                </a:extLst>
              </a:tr>
              <a:tr h="2643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5-р хороолол 1</a:t>
                      </a:r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718050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2348023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Шинэ СӨХ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2959092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9585228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89980096"/>
                  </a:ext>
                </a:extLst>
              </a:tr>
              <a:tr h="2643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5-р хороолол 1б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620250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2028217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195845"/>
                  </a:ext>
                </a:extLst>
              </a:tr>
              <a:tr h="2643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5-р хороолол 1в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778500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2454695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3534361"/>
                  </a:ext>
                </a:extLst>
              </a:tr>
              <a:tr h="2643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5-р хороолол 6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304050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994243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6588685"/>
                  </a:ext>
                </a:extLst>
              </a:tr>
              <a:tr h="2643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12-р хороолол 1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237192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775617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2992263"/>
                  </a:ext>
                </a:extLst>
              </a:tr>
              <a:tr h="4229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5-р хороолол 380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301050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984433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984641"/>
                  </a:ext>
                </a:extLst>
              </a:tr>
              <a:tr h="2643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5-р хороолол 2</a:t>
                      </a:r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470700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1539189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Шинэ СӨХ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4079322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13339383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13682593"/>
                  </a:ext>
                </a:extLst>
              </a:tr>
              <a:tr h="2643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5-р хороолол 2б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470700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1539189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439578"/>
                  </a:ext>
                </a:extLst>
              </a:tr>
              <a:tr h="4229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5-р хороолол 214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600000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1962000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5855792"/>
                  </a:ext>
                </a:extLst>
              </a:tr>
              <a:tr h="2643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5-р хороолол 3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1249650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4086355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3073090"/>
                  </a:ext>
                </a:extLst>
              </a:tr>
              <a:tr h="2643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5-р хороолол 7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524190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1714101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2998687"/>
                  </a:ext>
                </a:extLst>
              </a:tr>
              <a:tr h="2643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5-р хороолол 10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397425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1299579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038200"/>
                  </a:ext>
                </a:extLst>
              </a:tr>
              <a:tr h="2643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5-р хороолол 11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366657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1198970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8662482"/>
                  </a:ext>
                </a:extLst>
              </a:tr>
              <a:tr h="2643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5-р хороолол 5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156600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512082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Шинэ СӨХ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3053715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9985647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49884205"/>
                  </a:ext>
                </a:extLst>
              </a:tr>
              <a:tr h="2643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5-р хороолол 4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2194500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7176015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7463771"/>
                  </a:ext>
                </a:extLst>
              </a:tr>
              <a:tr h="2643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5-р хороолол 8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437550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1430788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8749029"/>
                  </a:ext>
                </a:extLst>
              </a:tr>
              <a:tr h="2643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5-р хороолол 4а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265065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866762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17292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934145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241A43A-7395-4C6C-9D8D-CF09C05680F7}"/>
              </a:ext>
            </a:extLst>
          </p:cNvPr>
          <p:cNvSpPr/>
          <p:nvPr/>
        </p:nvSpPr>
        <p:spPr>
          <a:xfrm>
            <a:off x="11749" y="0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47A6F2DE-4375-4922-B418-DDAD4AD74C94}"/>
              </a:ext>
            </a:extLst>
          </p:cNvPr>
          <p:cNvSpPr/>
          <p:nvPr/>
        </p:nvSpPr>
        <p:spPr>
          <a:xfrm>
            <a:off x="7675809" y="1518915"/>
            <a:ext cx="4250028" cy="3336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ДАРХАН СУМЫН 11 БАГ</a:t>
            </a:r>
          </a:p>
          <a:p>
            <a:pPr marL="457200" indent="-457200" algn="just">
              <a:buAutoNum type="arabicPeriod"/>
            </a:pP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 2, 3, 4, 10, 11, 12, 13 байрууд </a:t>
            </a:r>
            <a:r>
              <a:rPr lang="mn-MN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498</a:t>
            </a:r>
            <a:r>
              <a:rPr lang="mn-MN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өрх </a:t>
            </a:r>
            <a:r>
              <a:rPr lang="mn-M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9,153,382</a:t>
            </a: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төгрөг</a:t>
            </a:r>
          </a:p>
          <a:p>
            <a:pPr marL="342900" indent="-342900" algn="just">
              <a:buAutoNum type="arabicPeriod"/>
            </a:pP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 6, 7, 8, 9, 18, 20 байрууд </a:t>
            </a:r>
            <a:r>
              <a:rPr lang="mn-MN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441</a:t>
            </a:r>
            <a:r>
              <a:rPr lang="mn-MN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өрх, </a:t>
            </a:r>
            <a:r>
              <a:rPr lang="mn-M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8,569,361</a:t>
            </a: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төгрөг</a:t>
            </a:r>
          </a:p>
          <a:p>
            <a:pPr marL="342900" indent="-342900" algn="just">
              <a:buAutoNum type="arabicPeriod"/>
            </a:pP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хорооллын 1, 2, 3, 4, 12, 17, 18, 18А, 321, </a:t>
            </a:r>
            <a:r>
              <a:rPr lang="mn-MN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323</a:t>
            </a:r>
            <a:r>
              <a:rPr lang="mn-MN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байрууд </a:t>
            </a:r>
            <a:r>
              <a:rPr lang="mn-M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513</a:t>
            </a: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өрх </a:t>
            </a:r>
            <a:r>
              <a:rPr lang="mn-M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14,042,046</a:t>
            </a:r>
            <a:endParaRPr lang="mn-MN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8E3419-3892-4209-916C-C0A8D13B1F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1" t="8992" r="14484" b="5505"/>
          <a:stretch/>
        </p:blipFill>
        <p:spPr>
          <a:xfrm>
            <a:off x="496055" y="651030"/>
            <a:ext cx="6887475" cy="555594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3235079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241A43A-7395-4C6C-9D8D-CF09C05680F7}"/>
              </a:ext>
            </a:extLst>
          </p:cNvPr>
          <p:cNvSpPr/>
          <p:nvPr/>
        </p:nvSpPr>
        <p:spPr>
          <a:xfrm>
            <a:off x="0" y="0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153405"/>
              </p:ext>
            </p:extLst>
          </p:nvPr>
        </p:nvGraphicFramePr>
        <p:xfrm>
          <a:off x="966653" y="574766"/>
          <a:ext cx="10398033" cy="5781484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538825">
                  <a:extLst>
                    <a:ext uri="{9D8B030D-6E8A-4147-A177-3AD203B41FA5}">
                      <a16:colId xmlns:a16="http://schemas.microsoft.com/office/drawing/2014/main" val="351918181"/>
                    </a:ext>
                  </a:extLst>
                </a:gridCol>
                <a:gridCol w="2530945">
                  <a:extLst>
                    <a:ext uri="{9D8B030D-6E8A-4147-A177-3AD203B41FA5}">
                      <a16:colId xmlns:a16="http://schemas.microsoft.com/office/drawing/2014/main" val="2190194471"/>
                    </a:ext>
                  </a:extLst>
                </a:gridCol>
                <a:gridCol w="1959260">
                  <a:extLst>
                    <a:ext uri="{9D8B030D-6E8A-4147-A177-3AD203B41FA5}">
                      <a16:colId xmlns:a16="http://schemas.microsoft.com/office/drawing/2014/main" val="2652665168"/>
                    </a:ext>
                  </a:extLst>
                </a:gridCol>
                <a:gridCol w="1231599">
                  <a:extLst>
                    <a:ext uri="{9D8B030D-6E8A-4147-A177-3AD203B41FA5}">
                      <a16:colId xmlns:a16="http://schemas.microsoft.com/office/drawing/2014/main" val="2497545341"/>
                    </a:ext>
                  </a:extLst>
                </a:gridCol>
                <a:gridCol w="1231599">
                  <a:extLst>
                    <a:ext uri="{9D8B030D-6E8A-4147-A177-3AD203B41FA5}">
                      <a16:colId xmlns:a16="http://schemas.microsoft.com/office/drawing/2014/main" val="1194759271"/>
                    </a:ext>
                  </a:extLst>
                </a:gridCol>
                <a:gridCol w="2905805">
                  <a:extLst>
                    <a:ext uri="{9D8B030D-6E8A-4147-A177-3AD203B41FA5}">
                      <a16:colId xmlns:a16="http://schemas.microsoft.com/office/drawing/2014/main" val="4217595921"/>
                    </a:ext>
                  </a:extLst>
                </a:gridCol>
              </a:tblGrid>
              <a:tr h="4106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Байрны дугаар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СӨХ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Өрхийн тоо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төгрөг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Айл өрхөөс авч байсан хуримтлал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ctr"/>
                </a:tc>
                <a:extLst>
                  <a:ext uri="{0D108BD9-81ED-4DB2-BD59-A6C34878D82A}">
                    <a16:rowId xmlns:a16="http://schemas.microsoft.com/office/drawing/2014/main" val="3291959109"/>
                  </a:ext>
                </a:extLst>
              </a:tr>
              <a:tr h="4948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6-р хороолол 1-р байр</a:t>
                      </a:r>
                      <a:endParaRPr lang="mn-MN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Идэр</a:t>
                      </a:r>
                      <a:endParaRPr lang="mn-MN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351750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1354450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ctr"/>
                </a:tc>
                <a:extLst>
                  <a:ext uri="{0D108BD9-81ED-4DB2-BD59-A6C34878D82A}">
                    <a16:rowId xmlns:a16="http://schemas.microsoft.com/office/drawing/2014/main" val="1713525180"/>
                  </a:ext>
                </a:extLst>
              </a:tr>
              <a:tr h="2105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6-р хороолол 2-р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351750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5973961"/>
                  </a:ext>
                </a:extLst>
              </a:tr>
              <a:tr h="2105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6-р хороолол 3-р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343750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6251389"/>
                  </a:ext>
                </a:extLst>
              </a:tr>
              <a:tr h="2105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6-р хороолол 13-р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307200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4431223"/>
                  </a:ext>
                </a:extLst>
              </a:tr>
              <a:tr h="2105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6-р хороолол 4-р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Арвандөрөв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343750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1444750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ctr"/>
                </a:tc>
                <a:extLst>
                  <a:ext uri="{0D108BD9-81ED-4DB2-BD59-A6C34878D82A}">
                    <a16:rowId xmlns:a16="http://schemas.microsoft.com/office/drawing/2014/main" val="1141024966"/>
                  </a:ext>
                </a:extLst>
              </a:tr>
              <a:tr h="2105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6-р хороолол 10-р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396900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084650"/>
                  </a:ext>
                </a:extLst>
              </a:tr>
              <a:tr h="2105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6-р хороолол 11-р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307200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8914836"/>
                  </a:ext>
                </a:extLst>
              </a:tr>
              <a:tr h="2105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6-р хороолол 12-р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396900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9505247"/>
                  </a:ext>
                </a:extLst>
              </a:tr>
              <a:tr h="2105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6-р хороолол 5-р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Сэлэнгэ-4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ctr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304900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1483300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ctr"/>
                </a:tc>
                <a:extLst>
                  <a:ext uri="{0D108BD9-81ED-4DB2-BD59-A6C34878D82A}">
                    <a16:rowId xmlns:a16="http://schemas.microsoft.com/office/drawing/2014/main" val="2586295030"/>
                  </a:ext>
                </a:extLst>
              </a:tr>
              <a:tr h="2105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6-р хороолол 6-р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287400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6027023"/>
                  </a:ext>
                </a:extLst>
              </a:tr>
              <a:tr h="2105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6-р хороолол 7-р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292400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0867467"/>
                  </a:ext>
                </a:extLst>
              </a:tr>
              <a:tr h="2105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6-р хороолол 8-р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290750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0913515"/>
                  </a:ext>
                </a:extLst>
              </a:tr>
              <a:tr h="2105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6-р хороолол 9-р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307850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8374433"/>
                  </a:ext>
                </a:extLst>
              </a:tr>
              <a:tr h="2105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6-р хороолол 18-р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Давшилт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628200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1137300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ctr"/>
                </a:tc>
                <a:extLst>
                  <a:ext uri="{0D108BD9-81ED-4DB2-BD59-A6C34878D82A}">
                    <a16:rowId xmlns:a16="http://schemas.microsoft.com/office/drawing/2014/main" val="1927161166"/>
                  </a:ext>
                </a:extLst>
              </a:tr>
              <a:tr h="2105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6-р хороолол 20-р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509100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415585"/>
                  </a:ext>
                </a:extLst>
              </a:tr>
              <a:tr h="2105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13-р хороолол 18-р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МХГ-18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494400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494400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extLst>
                  <a:ext uri="{0D108BD9-81ED-4DB2-BD59-A6C34878D82A}">
                    <a16:rowId xmlns:a16="http://schemas.microsoft.com/office/drawing/2014/main" val="2038348887"/>
                  </a:ext>
                </a:extLst>
              </a:tr>
              <a:tr h="2105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13-р хороолол 18а-р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ОБГ-18А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469800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469800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extLst>
                  <a:ext uri="{0D108BD9-81ED-4DB2-BD59-A6C34878D82A}">
                    <a16:rowId xmlns:a16="http://schemas.microsoft.com/office/drawing/2014/main" val="1890924589"/>
                  </a:ext>
                </a:extLst>
              </a:tr>
              <a:tr h="2105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13-р хороолол 1-р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 rowSpan="6" grid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СӨХ-гүй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ctr"/>
                </a:tc>
                <a:tc rowSpan="6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150000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СӨХ-гүй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ctr"/>
                </a:tc>
                <a:extLst>
                  <a:ext uri="{0D108BD9-81ED-4DB2-BD59-A6C34878D82A}">
                    <a16:rowId xmlns:a16="http://schemas.microsoft.com/office/drawing/2014/main" val="2219292714"/>
                  </a:ext>
                </a:extLst>
              </a:tr>
              <a:tr h="2105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13-р хороолол 2-р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817500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1861847"/>
                  </a:ext>
                </a:extLst>
              </a:tr>
              <a:tr h="2105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13-р хороолол 3-р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187500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8843524"/>
                  </a:ext>
                </a:extLst>
              </a:tr>
              <a:tr h="2105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13-р хороолол 4-р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187500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6243646"/>
                  </a:ext>
                </a:extLst>
              </a:tr>
              <a:tr h="2105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13-р хороолол 12-р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379500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4643276"/>
                  </a:ext>
                </a:extLst>
              </a:tr>
              <a:tr h="2105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13-р хороолол 17-р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660000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3" marR="8273" marT="8273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21193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3070077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241A43A-7395-4C6C-9D8D-CF09C05680F7}"/>
              </a:ext>
            </a:extLst>
          </p:cNvPr>
          <p:cNvSpPr/>
          <p:nvPr/>
        </p:nvSpPr>
        <p:spPr>
          <a:xfrm>
            <a:off x="0" y="0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9723604"/>
              </p:ext>
            </p:extLst>
          </p:nvPr>
        </p:nvGraphicFramePr>
        <p:xfrm>
          <a:off x="940528" y="253846"/>
          <a:ext cx="10528660" cy="6350308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765979">
                  <a:extLst>
                    <a:ext uri="{9D8B030D-6E8A-4147-A177-3AD203B41FA5}">
                      <a16:colId xmlns:a16="http://schemas.microsoft.com/office/drawing/2014/main" val="2772356817"/>
                    </a:ext>
                  </a:extLst>
                </a:gridCol>
                <a:gridCol w="2198643">
                  <a:extLst>
                    <a:ext uri="{9D8B030D-6E8A-4147-A177-3AD203B41FA5}">
                      <a16:colId xmlns:a16="http://schemas.microsoft.com/office/drawing/2014/main" val="829354381"/>
                    </a:ext>
                  </a:extLst>
                </a:gridCol>
                <a:gridCol w="457460">
                  <a:extLst>
                    <a:ext uri="{9D8B030D-6E8A-4147-A177-3AD203B41FA5}">
                      <a16:colId xmlns:a16="http://schemas.microsoft.com/office/drawing/2014/main" val="3407377697"/>
                    </a:ext>
                  </a:extLst>
                </a:gridCol>
                <a:gridCol w="457460">
                  <a:extLst>
                    <a:ext uri="{9D8B030D-6E8A-4147-A177-3AD203B41FA5}">
                      <a16:colId xmlns:a16="http://schemas.microsoft.com/office/drawing/2014/main" val="3647385762"/>
                    </a:ext>
                  </a:extLst>
                </a:gridCol>
                <a:gridCol w="457460">
                  <a:extLst>
                    <a:ext uri="{9D8B030D-6E8A-4147-A177-3AD203B41FA5}">
                      <a16:colId xmlns:a16="http://schemas.microsoft.com/office/drawing/2014/main" val="46220748"/>
                    </a:ext>
                  </a:extLst>
                </a:gridCol>
                <a:gridCol w="457460">
                  <a:extLst>
                    <a:ext uri="{9D8B030D-6E8A-4147-A177-3AD203B41FA5}">
                      <a16:colId xmlns:a16="http://schemas.microsoft.com/office/drawing/2014/main" val="2730804448"/>
                    </a:ext>
                  </a:extLst>
                </a:gridCol>
                <a:gridCol w="765979">
                  <a:extLst>
                    <a:ext uri="{9D8B030D-6E8A-4147-A177-3AD203B41FA5}">
                      <a16:colId xmlns:a16="http://schemas.microsoft.com/office/drawing/2014/main" val="3064755489"/>
                    </a:ext>
                  </a:extLst>
                </a:gridCol>
                <a:gridCol w="755339">
                  <a:extLst>
                    <a:ext uri="{9D8B030D-6E8A-4147-A177-3AD203B41FA5}">
                      <a16:colId xmlns:a16="http://schemas.microsoft.com/office/drawing/2014/main" val="3223848703"/>
                    </a:ext>
                  </a:extLst>
                </a:gridCol>
                <a:gridCol w="680869">
                  <a:extLst>
                    <a:ext uri="{9D8B030D-6E8A-4147-A177-3AD203B41FA5}">
                      <a16:colId xmlns:a16="http://schemas.microsoft.com/office/drawing/2014/main" val="1639876498"/>
                    </a:ext>
                  </a:extLst>
                </a:gridCol>
                <a:gridCol w="680869">
                  <a:extLst>
                    <a:ext uri="{9D8B030D-6E8A-4147-A177-3AD203B41FA5}">
                      <a16:colId xmlns:a16="http://schemas.microsoft.com/office/drawing/2014/main" val="1409795674"/>
                    </a:ext>
                  </a:extLst>
                </a:gridCol>
                <a:gridCol w="797895">
                  <a:extLst>
                    <a:ext uri="{9D8B030D-6E8A-4147-A177-3AD203B41FA5}">
                      <a16:colId xmlns:a16="http://schemas.microsoft.com/office/drawing/2014/main" val="3000744427"/>
                    </a:ext>
                  </a:extLst>
                </a:gridCol>
                <a:gridCol w="1010666">
                  <a:extLst>
                    <a:ext uri="{9D8B030D-6E8A-4147-A177-3AD203B41FA5}">
                      <a16:colId xmlns:a16="http://schemas.microsoft.com/office/drawing/2014/main" val="4154881678"/>
                    </a:ext>
                  </a:extLst>
                </a:gridCol>
                <a:gridCol w="1042581">
                  <a:extLst>
                    <a:ext uri="{9D8B030D-6E8A-4147-A177-3AD203B41FA5}">
                      <a16:colId xmlns:a16="http://schemas.microsoft.com/office/drawing/2014/main" val="3818004737"/>
                    </a:ext>
                  </a:extLst>
                </a:gridCol>
              </a:tblGrid>
              <a:tr h="37740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Байрны дугаар</a:t>
                      </a:r>
                      <a:endParaRPr lang="mn-MN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өрөө /тоо/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өрөө /тоо/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өрөө /тоо/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өрөө /тоо/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шинэ тариф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орцны тоо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Өрхийн тоо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СӨХ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Хуримтлал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1155409"/>
                  </a:ext>
                </a:extLst>
              </a:tr>
              <a:tr h="4548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217 төгрөг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төгрөг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217 төгрөг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төгрөг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ctr"/>
                </a:tc>
                <a:extLst>
                  <a:ext uri="{0D108BD9-81ED-4DB2-BD59-A6C34878D82A}">
                    <a16:rowId xmlns:a16="http://schemas.microsoft.com/office/drawing/2014/main" val="2809742110"/>
                  </a:ext>
                </a:extLst>
              </a:tr>
              <a:tr h="220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6-р хороолол 1-р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500185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1150222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ctr"/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ctr"/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Шинэ СӨХ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ctr"/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3958948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ctr"/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9153382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ctr"/>
                </a:tc>
                <a:extLst>
                  <a:ext uri="{0D108BD9-81ED-4DB2-BD59-A6C34878D82A}">
                    <a16:rowId xmlns:a16="http://schemas.microsoft.com/office/drawing/2014/main" val="3443892895"/>
                  </a:ext>
                </a:extLst>
              </a:tr>
              <a:tr h="220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6-р хороолол 2-р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500185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1150222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36721"/>
                  </a:ext>
                </a:extLst>
              </a:tr>
              <a:tr h="220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6-р хороолол 3-р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488901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1124062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592353"/>
                  </a:ext>
                </a:extLst>
              </a:tr>
              <a:tr h="220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6-р хороолол 4-р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488901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1124062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6430059"/>
                  </a:ext>
                </a:extLst>
              </a:tr>
              <a:tr h="220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6-р хороолол 10-р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558558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1297863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0351423"/>
                  </a:ext>
                </a:extLst>
              </a:tr>
              <a:tr h="220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6-р хороолол 11-р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431830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1004544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0811091"/>
                  </a:ext>
                </a:extLst>
              </a:tr>
              <a:tr h="220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6-р хороолол 12-р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558558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1297863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7423935"/>
                  </a:ext>
                </a:extLst>
              </a:tr>
              <a:tr h="220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6-р хороолол 13-р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431830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1004544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2411387"/>
                  </a:ext>
                </a:extLst>
              </a:tr>
              <a:tr h="220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6-р хороолол 5-р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433566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997023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ctr"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ctr"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Шинэ СӨХ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ctr"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3657752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ctr"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8569361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ctr"/>
                </a:tc>
                <a:extLst>
                  <a:ext uri="{0D108BD9-81ED-4DB2-BD59-A6C34878D82A}">
                    <a16:rowId xmlns:a16="http://schemas.microsoft.com/office/drawing/2014/main" val="3934292612"/>
                  </a:ext>
                </a:extLst>
              </a:tr>
              <a:tr h="220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6-р хороолол 6-р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408828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939798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5010158"/>
                  </a:ext>
                </a:extLst>
              </a:tr>
              <a:tr h="220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6-р хороолол 7-р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415772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956148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2891716"/>
                  </a:ext>
                </a:extLst>
              </a:tr>
              <a:tr h="220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6-р хороолол 8-р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413385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950752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001930"/>
                  </a:ext>
                </a:extLst>
              </a:tr>
              <a:tr h="220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6-р хороолол 9-р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435953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1006669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9938874"/>
                  </a:ext>
                </a:extLst>
              </a:tr>
              <a:tr h="220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6-р хороолол 18-р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887530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2054214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4479450"/>
                  </a:ext>
                </a:extLst>
              </a:tr>
              <a:tr h="220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6-р хороолол 20-р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662718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1664757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2561641"/>
                  </a:ext>
                </a:extLst>
              </a:tr>
              <a:tr h="220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13-р хороолол 1-р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156240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490500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ctr"/>
                </a:tc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ctr"/>
                </a:tc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Шинэ СӨХ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ctr"/>
                </a:tc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4227377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ctr"/>
                </a:tc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14042046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ctr"/>
                </a:tc>
                <a:extLst>
                  <a:ext uri="{0D108BD9-81ED-4DB2-BD59-A6C34878D82A}">
                    <a16:rowId xmlns:a16="http://schemas.microsoft.com/office/drawing/2014/main" val="4039447862"/>
                  </a:ext>
                </a:extLst>
              </a:tr>
              <a:tr h="220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13-р хороолол 2-р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802032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2673225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672959"/>
                  </a:ext>
                </a:extLst>
              </a:tr>
              <a:tr h="220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13-р хороолол 3-р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203112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613125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5985409"/>
                  </a:ext>
                </a:extLst>
              </a:tr>
              <a:tr h="220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13-р хороолол 4-р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203112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613125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6998194"/>
                  </a:ext>
                </a:extLst>
              </a:tr>
              <a:tr h="220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13-р хороолол 12-р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304451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1299825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6273236"/>
                  </a:ext>
                </a:extLst>
              </a:tr>
              <a:tr h="220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13-р хороолол 17-р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490420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2158200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7470402"/>
                  </a:ext>
                </a:extLst>
              </a:tr>
              <a:tr h="220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13-р хороолол 18-р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470022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1616700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1148180"/>
                  </a:ext>
                </a:extLst>
              </a:tr>
              <a:tr h="220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13-р хороолол 18а-р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460908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1536246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6409619"/>
                  </a:ext>
                </a:extLst>
              </a:tr>
              <a:tr h="220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13-р хороолол 321-р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568540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1520550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2218226"/>
                  </a:ext>
                </a:extLst>
              </a:tr>
              <a:tr h="220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13-р хороолол 323-р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568540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1520550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63" marR="7363" marT="7363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69139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9520577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241A43A-7395-4C6C-9D8D-CF09C05680F7}"/>
              </a:ext>
            </a:extLst>
          </p:cNvPr>
          <p:cNvSpPr/>
          <p:nvPr/>
        </p:nvSpPr>
        <p:spPr>
          <a:xfrm>
            <a:off x="11749" y="0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47A6F2DE-4375-4922-B418-DDAD4AD74C94}"/>
              </a:ext>
            </a:extLst>
          </p:cNvPr>
          <p:cNvSpPr/>
          <p:nvPr/>
        </p:nvSpPr>
        <p:spPr>
          <a:xfrm>
            <a:off x="6993229" y="1518915"/>
            <a:ext cx="5009882" cy="3336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ДАРХАН СУМЫН 12 БАГ</a:t>
            </a:r>
          </a:p>
          <a:p>
            <a:pPr marL="457200" indent="-457200" algn="just">
              <a:buAutoNum type="arabicPeriod"/>
            </a:pP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Хүслийн хотхон 1, 2, 3, 4, 5 байрууд </a:t>
            </a:r>
            <a:r>
              <a:rPr lang="mn-M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332</a:t>
            </a: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өрх </a:t>
            </a:r>
            <a:r>
              <a:rPr lang="mn-M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8,573,940</a:t>
            </a: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төгрөг</a:t>
            </a:r>
          </a:p>
          <a:p>
            <a:pPr marL="457200" indent="-457200" algn="just">
              <a:buAutoNum type="arabicPeriod"/>
            </a:pP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14, 15, 16, 17, Ногоон төгөл 1, 2, Булган хотхон 1255 байрууд </a:t>
            </a:r>
            <a:r>
              <a:rPr lang="mn-M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505</a:t>
            </a:r>
            <a:r>
              <a:rPr lang="mn-MN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өрх </a:t>
            </a:r>
            <a:r>
              <a:rPr lang="mn-MN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10,922,944</a:t>
            </a:r>
            <a:r>
              <a:rPr lang="mn-MN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төгрөг</a:t>
            </a:r>
          </a:p>
          <a:p>
            <a:pPr marL="457200" indent="-457200" algn="just">
              <a:buAutoNum type="arabicPeriod"/>
            </a:pP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21, 23, 24, 26, 27, 409 байрууд </a:t>
            </a:r>
            <a:r>
              <a:rPr lang="mn-MN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473</a:t>
            </a:r>
            <a:r>
              <a:rPr lang="mn-MN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өрх, </a:t>
            </a:r>
            <a:r>
              <a:rPr lang="mn-M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10,197,004</a:t>
            </a: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төгрөг</a:t>
            </a:r>
          </a:p>
          <a:p>
            <a:pPr algn="just"/>
            <a:endParaRPr lang="mn-MN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2DA29B-6B31-471C-ACFC-6FE49E3A0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11" y="725485"/>
            <a:ext cx="6553818" cy="540702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5EED101-0F93-4D45-B461-09975C6FD154}"/>
              </a:ext>
            </a:extLst>
          </p:cNvPr>
          <p:cNvSpPr/>
          <p:nvPr/>
        </p:nvSpPr>
        <p:spPr>
          <a:xfrm>
            <a:off x="5241700" y="5872766"/>
            <a:ext cx="128789" cy="2597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81665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241A43A-7395-4C6C-9D8D-CF09C05680F7}"/>
              </a:ext>
            </a:extLst>
          </p:cNvPr>
          <p:cNvSpPr/>
          <p:nvPr/>
        </p:nvSpPr>
        <p:spPr>
          <a:xfrm>
            <a:off x="-14367" y="0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3379543"/>
              </p:ext>
            </p:extLst>
          </p:nvPr>
        </p:nvGraphicFramePr>
        <p:xfrm>
          <a:off x="2659816" y="1103857"/>
          <a:ext cx="7503087" cy="4875220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566710">
                  <a:extLst>
                    <a:ext uri="{9D8B030D-6E8A-4147-A177-3AD203B41FA5}">
                      <a16:colId xmlns:a16="http://schemas.microsoft.com/office/drawing/2014/main" val="981038431"/>
                    </a:ext>
                  </a:extLst>
                </a:gridCol>
                <a:gridCol w="2058618">
                  <a:extLst>
                    <a:ext uri="{9D8B030D-6E8A-4147-A177-3AD203B41FA5}">
                      <a16:colId xmlns:a16="http://schemas.microsoft.com/office/drawing/2014/main" val="3381466278"/>
                    </a:ext>
                  </a:extLst>
                </a:gridCol>
                <a:gridCol w="857249">
                  <a:extLst>
                    <a:ext uri="{9D8B030D-6E8A-4147-A177-3AD203B41FA5}">
                      <a16:colId xmlns:a16="http://schemas.microsoft.com/office/drawing/2014/main" val="3166326286"/>
                    </a:ext>
                  </a:extLst>
                </a:gridCol>
                <a:gridCol w="857249">
                  <a:extLst>
                    <a:ext uri="{9D8B030D-6E8A-4147-A177-3AD203B41FA5}">
                      <a16:colId xmlns:a16="http://schemas.microsoft.com/office/drawing/2014/main" val="3735222365"/>
                    </a:ext>
                  </a:extLst>
                </a:gridCol>
                <a:gridCol w="803672">
                  <a:extLst>
                    <a:ext uri="{9D8B030D-6E8A-4147-A177-3AD203B41FA5}">
                      <a16:colId xmlns:a16="http://schemas.microsoft.com/office/drawing/2014/main" val="2515611178"/>
                    </a:ext>
                  </a:extLst>
                </a:gridCol>
                <a:gridCol w="2359589">
                  <a:extLst>
                    <a:ext uri="{9D8B030D-6E8A-4147-A177-3AD203B41FA5}">
                      <a16:colId xmlns:a16="http://schemas.microsoft.com/office/drawing/2014/main" val="1515736174"/>
                    </a:ext>
                  </a:extLst>
                </a:gridCol>
              </a:tblGrid>
              <a:tr h="4262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Байрны дугаар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СӨХ нэр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Өрхийн тоо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төгрөг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Айл өрхөөс авч байсан хуримтлал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ctr"/>
                </a:tc>
                <a:extLst>
                  <a:ext uri="{0D108BD9-81ED-4DB2-BD59-A6C34878D82A}">
                    <a16:rowId xmlns:a16="http://schemas.microsoft.com/office/drawing/2014/main" val="1447795488"/>
                  </a:ext>
                </a:extLst>
              </a:tr>
              <a:tr h="3875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Гэрэлт цамхаг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1046850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1046850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ctr"/>
                </a:tc>
                <a:extLst>
                  <a:ext uri="{0D108BD9-81ED-4DB2-BD59-A6C34878D82A}">
                    <a16:rowId xmlns:a16="http://schemas.microsoft.com/office/drawing/2014/main" val="2915668322"/>
                  </a:ext>
                </a:extLst>
              </a:tr>
              <a:tr h="2131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ctr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Саруул</a:t>
                      </a:r>
                      <a:endParaRPr lang="mn-MN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ctr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396900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b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2528100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ctr"/>
                </a:tc>
                <a:extLst>
                  <a:ext uri="{0D108BD9-81ED-4DB2-BD59-A6C34878D82A}">
                    <a16:rowId xmlns:a16="http://schemas.microsoft.com/office/drawing/2014/main" val="3994977734"/>
                  </a:ext>
                </a:extLst>
              </a:tr>
              <a:tr h="2131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476700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5875664"/>
                  </a:ext>
                </a:extLst>
              </a:tr>
              <a:tr h="2131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476700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9400422"/>
                  </a:ext>
                </a:extLst>
              </a:tr>
              <a:tr h="2131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629100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0336940"/>
                  </a:ext>
                </a:extLst>
              </a:tr>
              <a:tr h="2131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548700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1487531"/>
                  </a:ext>
                </a:extLst>
              </a:tr>
              <a:tr h="2131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Шинэ өргөө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628200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b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1099350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ctr"/>
                </a:tc>
                <a:extLst>
                  <a:ext uri="{0D108BD9-81ED-4DB2-BD59-A6C34878D82A}">
                    <a16:rowId xmlns:a16="http://schemas.microsoft.com/office/drawing/2014/main" val="1030186384"/>
                  </a:ext>
                </a:extLst>
              </a:tr>
              <a:tr h="2131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471150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3921519"/>
                  </a:ext>
                </a:extLst>
              </a:tr>
              <a:tr h="2131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Хүслийн хотхон 1 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ctr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Хүслийн хотхон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ctr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426000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b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2622000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ctr"/>
                </a:tc>
                <a:extLst>
                  <a:ext uri="{0D108BD9-81ED-4DB2-BD59-A6C34878D82A}">
                    <a16:rowId xmlns:a16="http://schemas.microsoft.com/office/drawing/2014/main" val="1740448868"/>
                  </a:ext>
                </a:extLst>
              </a:tr>
              <a:tr h="2131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Хүслийн хотхон 2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426000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1936848"/>
                  </a:ext>
                </a:extLst>
              </a:tr>
              <a:tr h="2131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Хүслийн хотхон 3 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918000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1745275"/>
                  </a:ext>
                </a:extLst>
              </a:tr>
              <a:tr h="2131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Хүслийн хотхон 4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426000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6117818"/>
                  </a:ext>
                </a:extLst>
              </a:tr>
              <a:tr h="2131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Хүслийн хотхон 5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426000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9600068"/>
                  </a:ext>
                </a:extLst>
              </a:tr>
              <a:tr h="2131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Ногоон төгөл 1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ctr"/>
                </a:tc>
                <a:tc rowSpan="6" grid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СӨХ гүй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ctr"/>
                </a:tc>
                <a:tc rowSpan="6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381600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381600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577444000"/>
                  </a:ext>
                </a:extLst>
              </a:tr>
              <a:tr h="2131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Ногоон төгөл 2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ctr"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381600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381600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3242372223"/>
                  </a:ext>
                </a:extLst>
              </a:tr>
              <a:tr h="2131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Булган хотхон 1255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ctr"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180000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180000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3936266005"/>
                  </a:ext>
                </a:extLst>
              </a:tr>
              <a:tr h="2131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ctr"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616200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616200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607412266"/>
                  </a:ext>
                </a:extLst>
              </a:tr>
              <a:tr h="2131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409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ctr"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225000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225000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2589338589"/>
                  </a:ext>
                </a:extLst>
              </a:tr>
              <a:tr h="2131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ctr"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540000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540000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65" marR="9065" marT="9065" marB="0" anchor="b"/>
                </a:tc>
                <a:extLst>
                  <a:ext uri="{0D108BD9-81ED-4DB2-BD59-A6C34878D82A}">
                    <a16:rowId xmlns:a16="http://schemas.microsoft.com/office/drawing/2014/main" val="17749208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619783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E2D2585B-3C14-4799-85CD-548C294B2A5A}"/>
              </a:ext>
            </a:extLst>
          </p:cNvPr>
          <p:cNvSpPr/>
          <p:nvPr/>
        </p:nvSpPr>
        <p:spPr>
          <a:xfrm>
            <a:off x="0" y="-297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D64043-F3F9-4D3F-BA84-5D356A2AEA5E}"/>
              </a:ext>
            </a:extLst>
          </p:cNvPr>
          <p:cNvSpPr/>
          <p:nvPr/>
        </p:nvSpPr>
        <p:spPr>
          <a:xfrm>
            <a:off x="2122104" y="3098764"/>
            <a:ext cx="2170408" cy="6604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Гэр хороололд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mn-MN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10665</a:t>
            </a:r>
            <a:endParaRPr lang="en-US" sz="20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517B31-B480-48CF-9CF9-044053B551A2}"/>
              </a:ext>
            </a:extLst>
          </p:cNvPr>
          <p:cNvSpPr/>
          <p:nvPr/>
        </p:nvSpPr>
        <p:spPr>
          <a:xfrm>
            <a:off x="8984693" y="2987658"/>
            <a:ext cx="2237484" cy="8826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Орон сууцанд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mn-MN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14232</a:t>
            </a:r>
            <a:endParaRPr lang="en-US" sz="20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1" name="Group 110"/>
          <p:cNvGrpSpPr/>
          <p:nvPr/>
        </p:nvGrpSpPr>
        <p:grpSpPr>
          <a:xfrm>
            <a:off x="4556394" y="1994400"/>
            <a:ext cx="3079211" cy="744639"/>
            <a:chOff x="4762634" y="911784"/>
            <a:chExt cx="2889309" cy="744639"/>
          </a:xfrm>
        </p:grpSpPr>
        <p:sp>
          <p:nvSpPr>
            <p:cNvPr id="3" name="Subtitle 2">
              <a:extLst>
                <a:ext uri="{FF2B5EF4-FFF2-40B4-BE49-F238E27FC236}">
                  <a16:creationId xmlns:a16="http://schemas.microsoft.com/office/drawing/2014/main" id="{E805C7E6-D8E1-4034-BA61-EBF7BE801615}"/>
                </a:ext>
              </a:extLst>
            </p:cNvPr>
            <p:cNvSpPr txBox="1">
              <a:spLocks/>
            </p:cNvSpPr>
            <p:nvPr/>
          </p:nvSpPr>
          <p:spPr>
            <a:xfrm>
              <a:off x="5481533" y="911784"/>
              <a:ext cx="2170410" cy="61354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11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mn-MN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Нийт өрхийн тоо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mn-MN" sz="20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24897</a:t>
              </a:r>
              <a:endParaRPr lang="en-US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2634" y="956060"/>
              <a:ext cx="748138" cy="700363"/>
            </a:xfrm>
            <a:prstGeom prst="rect">
              <a:avLst/>
            </a:prstGeom>
          </p:spPr>
        </p:pic>
      </p:grpSp>
      <p:grpSp>
        <p:nvGrpSpPr>
          <p:cNvPr id="110" name="Group 109"/>
          <p:cNvGrpSpPr/>
          <p:nvPr/>
        </p:nvGrpSpPr>
        <p:grpSpPr>
          <a:xfrm>
            <a:off x="4503866" y="554105"/>
            <a:ext cx="3184267" cy="681877"/>
            <a:chOff x="4540078" y="182142"/>
            <a:chExt cx="3184267" cy="681877"/>
          </a:xfrm>
        </p:grpSpPr>
        <p:sp>
          <p:nvSpPr>
            <p:cNvPr id="2" name="Title 1">
              <a:extLst>
                <a:ext uri="{FF2B5EF4-FFF2-40B4-BE49-F238E27FC236}">
                  <a16:creationId xmlns:a16="http://schemas.microsoft.com/office/drawing/2014/main" id="{F48D56CE-7ACA-46D8-9930-5B2D0FD2B55A}"/>
                </a:ext>
              </a:extLst>
            </p:cNvPr>
            <p:cNvSpPr txBox="1">
              <a:spLocks/>
            </p:cNvSpPr>
            <p:nvPr/>
          </p:nvSpPr>
          <p:spPr>
            <a:xfrm>
              <a:off x="5029357" y="182142"/>
              <a:ext cx="2694988" cy="68187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5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mn-MN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Суурин хүн амын тоо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mn-MN" sz="2000" b="1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87595</a:t>
              </a:r>
              <a:endParaRPr lang="en-US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0078" y="238507"/>
              <a:ext cx="580875" cy="535328"/>
            </a:xfrm>
            <a:prstGeom prst="rect">
              <a:avLst/>
            </a:prstGeom>
          </p:spPr>
        </p:pic>
      </p:grpSp>
      <p:pic>
        <p:nvPicPr>
          <p:cNvPr id="88" name="Picture 8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46" y="3135010"/>
            <a:ext cx="797310" cy="58738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954" y="2962690"/>
            <a:ext cx="921739" cy="769607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CEEC7476-706D-414B-8C3C-B106777FD6EA}"/>
              </a:ext>
            </a:extLst>
          </p:cNvPr>
          <p:cNvSpPr/>
          <p:nvPr/>
        </p:nvSpPr>
        <p:spPr>
          <a:xfrm>
            <a:off x="1520101" y="4495564"/>
            <a:ext cx="20911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Орон сууц</a:t>
            </a:r>
            <a:r>
              <a:rPr lang="mn-M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mn-MN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221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2B81DD1-6BB9-4F0C-896E-A9B8D12B914C}"/>
              </a:ext>
            </a:extLst>
          </p:cNvPr>
          <p:cNvSpPr/>
          <p:nvPr/>
        </p:nvSpPr>
        <p:spPr>
          <a:xfrm>
            <a:off x="8787882" y="4495564"/>
            <a:ext cx="26311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20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173</a:t>
            </a: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Орон сууцанд </a:t>
            </a:r>
            <a:endParaRPr lang="mn-MN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mn-MN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 </a:t>
            </a:r>
            <a:r>
              <a:rPr lang="mn-M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СӨХ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C2FC24-5E26-41E9-9F41-6E56DFF38C8B}"/>
              </a:ext>
            </a:extLst>
          </p:cNvPr>
          <p:cNvSpPr/>
          <p:nvPr/>
        </p:nvSpPr>
        <p:spPr>
          <a:xfrm>
            <a:off x="5322543" y="4432386"/>
            <a:ext cx="26311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Холбоонд харъяалалгүй </a:t>
            </a:r>
            <a:r>
              <a:rPr lang="mn-MN" sz="20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</a:p>
        </p:txBody>
      </p:sp>
    </p:spTree>
    <p:extLst>
      <p:ext uri="{BB962C8B-B14F-4D97-AF65-F5344CB8AC3E}">
        <p14:creationId xmlns:p14="http://schemas.microsoft.com/office/powerpoint/2010/main" val="9221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241A43A-7395-4C6C-9D8D-CF09C05680F7}"/>
              </a:ext>
            </a:extLst>
          </p:cNvPr>
          <p:cNvSpPr/>
          <p:nvPr/>
        </p:nvSpPr>
        <p:spPr>
          <a:xfrm>
            <a:off x="0" y="0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8000838"/>
              </p:ext>
            </p:extLst>
          </p:nvPr>
        </p:nvGraphicFramePr>
        <p:xfrm>
          <a:off x="378823" y="411478"/>
          <a:ext cx="11142616" cy="6035043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418011">
                  <a:extLst>
                    <a:ext uri="{9D8B030D-6E8A-4147-A177-3AD203B41FA5}">
                      <a16:colId xmlns:a16="http://schemas.microsoft.com/office/drawing/2014/main" val="1582352682"/>
                    </a:ext>
                  </a:extLst>
                </a:gridCol>
                <a:gridCol w="2113752">
                  <a:extLst>
                    <a:ext uri="{9D8B030D-6E8A-4147-A177-3AD203B41FA5}">
                      <a16:colId xmlns:a16="http://schemas.microsoft.com/office/drawing/2014/main" val="2168193247"/>
                    </a:ext>
                  </a:extLst>
                </a:gridCol>
                <a:gridCol w="472023">
                  <a:extLst>
                    <a:ext uri="{9D8B030D-6E8A-4147-A177-3AD203B41FA5}">
                      <a16:colId xmlns:a16="http://schemas.microsoft.com/office/drawing/2014/main" val="4127864548"/>
                    </a:ext>
                  </a:extLst>
                </a:gridCol>
                <a:gridCol w="472023">
                  <a:extLst>
                    <a:ext uri="{9D8B030D-6E8A-4147-A177-3AD203B41FA5}">
                      <a16:colId xmlns:a16="http://schemas.microsoft.com/office/drawing/2014/main" val="2207613494"/>
                    </a:ext>
                  </a:extLst>
                </a:gridCol>
                <a:gridCol w="472023">
                  <a:extLst>
                    <a:ext uri="{9D8B030D-6E8A-4147-A177-3AD203B41FA5}">
                      <a16:colId xmlns:a16="http://schemas.microsoft.com/office/drawing/2014/main" val="943853063"/>
                    </a:ext>
                  </a:extLst>
                </a:gridCol>
                <a:gridCol w="472023">
                  <a:extLst>
                    <a:ext uri="{9D8B030D-6E8A-4147-A177-3AD203B41FA5}">
                      <a16:colId xmlns:a16="http://schemas.microsoft.com/office/drawing/2014/main" val="2099918897"/>
                    </a:ext>
                  </a:extLst>
                </a:gridCol>
                <a:gridCol w="872528">
                  <a:extLst>
                    <a:ext uri="{9D8B030D-6E8A-4147-A177-3AD203B41FA5}">
                      <a16:colId xmlns:a16="http://schemas.microsoft.com/office/drawing/2014/main" val="2348104129"/>
                    </a:ext>
                  </a:extLst>
                </a:gridCol>
                <a:gridCol w="1172908">
                  <a:extLst>
                    <a:ext uri="{9D8B030D-6E8A-4147-A177-3AD203B41FA5}">
                      <a16:colId xmlns:a16="http://schemas.microsoft.com/office/drawing/2014/main" val="901612947"/>
                    </a:ext>
                  </a:extLst>
                </a:gridCol>
                <a:gridCol w="686580">
                  <a:extLst>
                    <a:ext uri="{9D8B030D-6E8A-4147-A177-3AD203B41FA5}">
                      <a16:colId xmlns:a16="http://schemas.microsoft.com/office/drawing/2014/main" val="661846082"/>
                    </a:ext>
                  </a:extLst>
                </a:gridCol>
                <a:gridCol w="686580">
                  <a:extLst>
                    <a:ext uri="{9D8B030D-6E8A-4147-A177-3AD203B41FA5}">
                      <a16:colId xmlns:a16="http://schemas.microsoft.com/office/drawing/2014/main" val="987869404"/>
                    </a:ext>
                  </a:extLst>
                </a:gridCol>
                <a:gridCol w="1147875">
                  <a:extLst>
                    <a:ext uri="{9D8B030D-6E8A-4147-A177-3AD203B41FA5}">
                      <a16:colId xmlns:a16="http://schemas.microsoft.com/office/drawing/2014/main" val="3050574506"/>
                    </a:ext>
                  </a:extLst>
                </a:gridCol>
                <a:gridCol w="1169331">
                  <a:extLst>
                    <a:ext uri="{9D8B030D-6E8A-4147-A177-3AD203B41FA5}">
                      <a16:colId xmlns:a16="http://schemas.microsoft.com/office/drawing/2014/main" val="2641388766"/>
                    </a:ext>
                  </a:extLst>
                </a:gridCol>
                <a:gridCol w="986959">
                  <a:extLst>
                    <a:ext uri="{9D8B030D-6E8A-4147-A177-3AD203B41FA5}">
                      <a16:colId xmlns:a16="http://schemas.microsoft.com/office/drawing/2014/main" val="485658587"/>
                    </a:ext>
                  </a:extLst>
                </a:gridCol>
              </a:tblGrid>
              <a:tr h="50276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Байрны дугаар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өрөө /тоо/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өрөө /тоо/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өрөө /тоо/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өрөө /тоо/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Шинэ тариф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орцны тоо</a:t>
                      </a:r>
                      <a:endParaRPr lang="mn-MN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Өрхийн тоо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СӨХ нэр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mn-MN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Хуримтлал</a:t>
                      </a:r>
                      <a:endParaRPr lang="mn-MN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4109001"/>
                  </a:ext>
                </a:extLst>
              </a:tr>
              <a:tr h="4935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217 төгрөг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төгрөг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217 төгрөг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төгрөг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extLst>
                  <a:ext uri="{0D108BD9-81ED-4DB2-BD59-A6C34878D82A}">
                    <a16:rowId xmlns:a16="http://schemas.microsoft.com/office/drawing/2014/main" val="3094826617"/>
                  </a:ext>
                </a:extLst>
              </a:tr>
              <a:tr h="25250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558558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1297863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b"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505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Шинэ СӨх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4,231,066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10,922,944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extLst>
                  <a:ext uri="{0D108BD9-81ED-4DB2-BD59-A6C34878D82A}">
                    <a16:rowId xmlns:a16="http://schemas.microsoft.com/office/drawing/2014/main" val="3791822366"/>
                  </a:ext>
                </a:extLst>
              </a:tr>
              <a:tr h="25250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672700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1558809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7612603"/>
                  </a:ext>
                </a:extLst>
              </a:tr>
              <a:tr h="25250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1477336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3423199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6220806"/>
                  </a:ext>
                </a:extLst>
              </a:tr>
              <a:tr h="25250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672700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1558809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4355497"/>
                  </a:ext>
                </a:extLst>
              </a:tr>
              <a:tr h="25250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Ногоон төгөл 1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374976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1247832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154167"/>
                  </a:ext>
                </a:extLst>
              </a:tr>
              <a:tr h="25250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Ногоон төгөл 2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374976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1247832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3434752"/>
                  </a:ext>
                </a:extLst>
              </a:tr>
              <a:tr h="49358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Булган хотхон 1255</a:t>
                      </a:r>
                      <a:endParaRPr lang="mn-MN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99820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588600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3976994"/>
                  </a:ext>
                </a:extLst>
              </a:tr>
              <a:tr h="25250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887530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2054214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b"/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473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Шинэ СӨх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4,171,825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10,197,004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extLst>
                  <a:ext uri="{0D108BD9-81ED-4DB2-BD59-A6C34878D82A}">
                    <a16:rowId xmlns:a16="http://schemas.microsoft.com/office/drawing/2014/main" val="744647283"/>
                  </a:ext>
                </a:extLst>
              </a:tr>
              <a:tr h="25250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662718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1540660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0151974"/>
                  </a:ext>
                </a:extLst>
              </a:tr>
              <a:tr h="25250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890785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2057157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7025737"/>
                  </a:ext>
                </a:extLst>
              </a:tr>
              <a:tr h="25250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772520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1794249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665996"/>
                  </a:ext>
                </a:extLst>
              </a:tr>
              <a:tr h="25250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691362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2014974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075948"/>
                  </a:ext>
                </a:extLst>
              </a:tr>
              <a:tr h="25250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409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266910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735750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3167289"/>
                  </a:ext>
                </a:extLst>
              </a:tr>
              <a:tr h="25250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Хүслийн хотхон 1 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420980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1393020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b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332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Хүслийн хотхон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2,605,736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8,573,940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extLst>
                  <a:ext uri="{0D108BD9-81ED-4DB2-BD59-A6C34878D82A}">
                    <a16:rowId xmlns:a16="http://schemas.microsoft.com/office/drawing/2014/main" val="3424060483"/>
                  </a:ext>
                </a:extLst>
              </a:tr>
              <a:tr h="25250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Хүслийн хотхон 2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420980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1393020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6762400"/>
                  </a:ext>
                </a:extLst>
              </a:tr>
              <a:tr h="25250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Хүслийн хотхон 3 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921816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3001860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0786932"/>
                  </a:ext>
                </a:extLst>
              </a:tr>
              <a:tr h="25250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Хүслийн хотхон 4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420980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1393020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6568843"/>
                  </a:ext>
                </a:extLst>
              </a:tr>
              <a:tr h="25250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Хүслийн хотхон 5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420980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1393020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7846162"/>
                  </a:ext>
                </a:extLst>
              </a:tr>
              <a:tr h="25250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460908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1765800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668" marR="8668" marT="8668" marB="0" anchor="b"/>
                </a:tc>
                <a:extLst>
                  <a:ext uri="{0D108BD9-81ED-4DB2-BD59-A6C34878D82A}">
                    <a16:rowId xmlns:a16="http://schemas.microsoft.com/office/drawing/2014/main" val="15615136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8706391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241A43A-7395-4C6C-9D8D-CF09C05680F7}"/>
              </a:ext>
            </a:extLst>
          </p:cNvPr>
          <p:cNvSpPr/>
          <p:nvPr/>
        </p:nvSpPr>
        <p:spPr>
          <a:xfrm>
            <a:off x="11749" y="12879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47A6F2DE-4375-4922-B418-DDAD4AD74C94}"/>
              </a:ext>
            </a:extLst>
          </p:cNvPr>
          <p:cNvSpPr/>
          <p:nvPr/>
        </p:nvSpPr>
        <p:spPr>
          <a:xfrm>
            <a:off x="7237927" y="1518915"/>
            <a:ext cx="4675031" cy="3336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ДАРХАН СУМЫН 13 БАГ</a:t>
            </a:r>
          </a:p>
          <a:p>
            <a:pPr marL="457200" indent="-457200" algn="just">
              <a:buAutoNum type="arabicPeriod"/>
            </a:pP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22, 23, 24, </a:t>
            </a:r>
            <a:r>
              <a:rPr lang="mn-MN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хороолол </a:t>
            </a: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 </a:t>
            </a:r>
            <a:r>
              <a:rPr lang="mn-MN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байр 29 дүгээр хороолол 1 байр, 10 хороолол 8, 10 байрууд 420 өрх </a:t>
            </a:r>
            <a:r>
              <a:rPr lang="mn-MN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8,716,904</a:t>
            </a:r>
            <a:r>
              <a:rPr lang="mn-MN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төгрөг</a:t>
            </a:r>
          </a:p>
          <a:p>
            <a:pPr marL="457200" indent="-457200" algn="just">
              <a:buAutoNum type="arabicPeriod"/>
            </a:pP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хороолол 1, 2, </a:t>
            </a:r>
            <a:r>
              <a:rPr lang="mn-MN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3, 4, </a:t>
            </a: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</a:t>
            </a:r>
            <a:r>
              <a:rPr lang="mn-MN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байрууд </a:t>
            </a:r>
            <a:r>
              <a:rPr lang="mn-MN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330</a:t>
            </a:r>
            <a:r>
              <a:rPr lang="mn-MN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өрх </a:t>
            </a:r>
            <a:r>
              <a:rPr lang="mn-MN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7,278,039</a:t>
            </a:r>
            <a:r>
              <a:rPr lang="mn-MN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төгрөг</a:t>
            </a:r>
          </a:p>
          <a:p>
            <a:pPr marL="457200" indent="-457200" algn="just">
              <a:buAutoNum type="arabicPeriod"/>
            </a:pP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25, 26, 27, 28, 30, 31, 32 байрууд </a:t>
            </a:r>
            <a:r>
              <a:rPr lang="mn-M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426</a:t>
            </a: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өрх </a:t>
            </a:r>
            <a:r>
              <a:rPr lang="mn-MN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7,556,643</a:t>
            </a:r>
            <a:r>
              <a:rPr lang="mn-MN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төгрөг</a:t>
            </a:r>
          </a:p>
          <a:p>
            <a:pPr marL="457200" indent="-457200" algn="just">
              <a:buAutoNum type="arabicPeriod"/>
            </a:pPr>
            <a:endParaRPr lang="mn-MN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mn-MN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9" y="814022"/>
            <a:ext cx="6344941" cy="52299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25588" y="3566160"/>
            <a:ext cx="156755" cy="26125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765431" y="3579223"/>
            <a:ext cx="156755" cy="26125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724400" y="4698579"/>
            <a:ext cx="156755" cy="26125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876879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241A43A-7395-4C6C-9D8D-CF09C05680F7}"/>
              </a:ext>
            </a:extLst>
          </p:cNvPr>
          <p:cNvSpPr/>
          <p:nvPr/>
        </p:nvSpPr>
        <p:spPr>
          <a:xfrm>
            <a:off x="11749" y="0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5706167"/>
              </p:ext>
            </p:extLst>
          </p:nvPr>
        </p:nvGraphicFramePr>
        <p:xfrm>
          <a:off x="1137985" y="731519"/>
          <a:ext cx="9509758" cy="5620223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751452">
                  <a:extLst>
                    <a:ext uri="{9D8B030D-6E8A-4147-A177-3AD203B41FA5}">
                      <a16:colId xmlns:a16="http://schemas.microsoft.com/office/drawing/2014/main" val="2819021884"/>
                    </a:ext>
                  </a:extLst>
                </a:gridCol>
                <a:gridCol w="2332093">
                  <a:extLst>
                    <a:ext uri="{9D8B030D-6E8A-4147-A177-3AD203B41FA5}">
                      <a16:colId xmlns:a16="http://schemas.microsoft.com/office/drawing/2014/main" val="4248979848"/>
                    </a:ext>
                  </a:extLst>
                </a:gridCol>
                <a:gridCol w="1243783">
                  <a:extLst>
                    <a:ext uri="{9D8B030D-6E8A-4147-A177-3AD203B41FA5}">
                      <a16:colId xmlns:a16="http://schemas.microsoft.com/office/drawing/2014/main" val="2405390981"/>
                    </a:ext>
                  </a:extLst>
                </a:gridCol>
                <a:gridCol w="1243783">
                  <a:extLst>
                    <a:ext uri="{9D8B030D-6E8A-4147-A177-3AD203B41FA5}">
                      <a16:colId xmlns:a16="http://schemas.microsoft.com/office/drawing/2014/main" val="3914609725"/>
                    </a:ext>
                  </a:extLst>
                </a:gridCol>
                <a:gridCol w="1243783">
                  <a:extLst>
                    <a:ext uri="{9D8B030D-6E8A-4147-A177-3AD203B41FA5}">
                      <a16:colId xmlns:a16="http://schemas.microsoft.com/office/drawing/2014/main" val="445521382"/>
                    </a:ext>
                  </a:extLst>
                </a:gridCol>
                <a:gridCol w="2694864">
                  <a:extLst>
                    <a:ext uri="{9D8B030D-6E8A-4147-A177-3AD203B41FA5}">
                      <a16:colId xmlns:a16="http://schemas.microsoft.com/office/drawing/2014/main" val="155616431"/>
                    </a:ext>
                  </a:extLst>
                </a:gridCol>
              </a:tblGrid>
              <a:tr h="4796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Байрны дугаар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СӨХ</a:t>
                      </a:r>
                      <a:endParaRPr lang="mn-MN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Өрхийн тоо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төгрөг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Айл өрхөөс авч байсан хуримтлал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09617399"/>
                  </a:ext>
                </a:extLst>
              </a:tr>
              <a:tr h="3090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1-р хороолол 22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mn-MN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Цагаан өргөө</a:t>
                      </a:r>
                      <a:endParaRPr lang="mn-MN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666000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1217000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50141787"/>
                  </a:ext>
                </a:extLst>
              </a:tr>
              <a:tr h="2131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1-р хороолол 23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321000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6771066"/>
                  </a:ext>
                </a:extLst>
              </a:tr>
              <a:tr h="1813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1-р хороолол 24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230000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1439392"/>
                  </a:ext>
                </a:extLst>
              </a:tr>
              <a:tr h="1813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1-р хороолол 25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mn-MN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Ялалт</a:t>
                      </a:r>
                      <a:endParaRPr lang="mn-MN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252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325200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1371300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3354594"/>
                  </a:ext>
                </a:extLst>
              </a:tr>
              <a:tr h="1813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1-р хороолол 26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325200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5190929"/>
                  </a:ext>
                </a:extLst>
              </a:tr>
              <a:tr h="1813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1-р хороолол 27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325200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3520034"/>
                  </a:ext>
                </a:extLst>
              </a:tr>
              <a:tr h="1813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1-р хороолол 28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395700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5957568"/>
                  </a:ext>
                </a:extLst>
              </a:tr>
              <a:tr h="1813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1-р хороолол 30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Цэгц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174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313200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939600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36751681"/>
                  </a:ext>
                </a:extLst>
              </a:tr>
              <a:tr h="1813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1-р хороолол 31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313200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7849797"/>
                  </a:ext>
                </a:extLst>
              </a:tr>
              <a:tr h="1813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1-р хороолол 32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313200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0330046"/>
                  </a:ext>
                </a:extLst>
              </a:tr>
              <a:tr h="1813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30-р хороолол 3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Альфа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272250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677250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93591466"/>
                  </a:ext>
                </a:extLst>
              </a:tr>
              <a:tr h="1813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30-р хороолол 4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405000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5153534"/>
                  </a:ext>
                </a:extLst>
              </a:tr>
              <a:tr h="1813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29-р хороолол 1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rowSpan="8" gridSpan="2">
                  <a:txBody>
                    <a:bodyPr/>
                    <a:lstStyle/>
                    <a:p>
                      <a:pPr algn="ctr" fontAlgn="ctr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СӨХ-гүй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8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384470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4828835"/>
                  </a:ext>
                </a:extLst>
              </a:tr>
              <a:tr h="1813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10-р хороолол 8 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193500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042060"/>
                  </a:ext>
                </a:extLst>
              </a:tr>
              <a:tr h="1813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10-р хороолол 10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193500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6137581"/>
                  </a:ext>
                </a:extLst>
              </a:tr>
              <a:tr h="1813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10-р хороолол 1 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232500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418274"/>
                  </a:ext>
                </a:extLst>
              </a:tr>
              <a:tr h="2131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10-р хороолол 2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139500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8158692"/>
                  </a:ext>
                </a:extLst>
              </a:tr>
              <a:tr h="1813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10-р хороолол 3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891000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3577439"/>
                  </a:ext>
                </a:extLst>
              </a:tr>
              <a:tr h="1813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10-р хороолол 4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673500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6998106"/>
                  </a:ext>
                </a:extLst>
              </a:tr>
              <a:tr h="1813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10-р хороолол 13 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289200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936549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3969380"/>
      </p:ext>
    </p:extLst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241A43A-7395-4C6C-9D8D-CF09C05680F7}"/>
              </a:ext>
            </a:extLst>
          </p:cNvPr>
          <p:cNvSpPr/>
          <p:nvPr/>
        </p:nvSpPr>
        <p:spPr>
          <a:xfrm>
            <a:off x="0" y="0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3908905"/>
              </p:ext>
            </p:extLst>
          </p:nvPr>
        </p:nvGraphicFramePr>
        <p:xfrm>
          <a:off x="574766" y="552924"/>
          <a:ext cx="10868295" cy="5758833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926253">
                  <a:extLst>
                    <a:ext uri="{9D8B030D-6E8A-4147-A177-3AD203B41FA5}">
                      <a16:colId xmlns:a16="http://schemas.microsoft.com/office/drawing/2014/main" val="2226346238"/>
                    </a:ext>
                  </a:extLst>
                </a:gridCol>
                <a:gridCol w="1355214">
                  <a:extLst>
                    <a:ext uri="{9D8B030D-6E8A-4147-A177-3AD203B41FA5}">
                      <a16:colId xmlns:a16="http://schemas.microsoft.com/office/drawing/2014/main" val="2387142648"/>
                    </a:ext>
                  </a:extLst>
                </a:gridCol>
                <a:gridCol w="592195">
                  <a:extLst>
                    <a:ext uri="{9D8B030D-6E8A-4147-A177-3AD203B41FA5}">
                      <a16:colId xmlns:a16="http://schemas.microsoft.com/office/drawing/2014/main" val="580401600"/>
                    </a:ext>
                  </a:extLst>
                </a:gridCol>
                <a:gridCol w="592195">
                  <a:extLst>
                    <a:ext uri="{9D8B030D-6E8A-4147-A177-3AD203B41FA5}">
                      <a16:colId xmlns:a16="http://schemas.microsoft.com/office/drawing/2014/main" val="973022391"/>
                    </a:ext>
                  </a:extLst>
                </a:gridCol>
                <a:gridCol w="592195">
                  <a:extLst>
                    <a:ext uri="{9D8B030D-6E8A-4147-A177-3AD203B41FA5}">
                      <a16:colId xmlns:a16="http://schemas.microsoft.com/office/drawing/2014/main" val="2537548475"/>
                    </a:ext>
                  </a:extLst>
                </a:gridCol>
                <a:gridCol w="592195">
                  <a:extLst>
                    <a:ext uri="{9D8B030D-6E8A-4147-A177-3AD203B41FA5}">
                      <a16:colId xmlns:a16="http://schemas.microsoft.com/office/drawing/2014/main" val="4094186117"/>
                    </a:ext>
                  </a:extLst>
                </a:gridCol>
                <a:gridCol w="592195">
                  <a:extLst>
                    <a:ext uri="{9D8B030D-6E8A-4147-A177-3AD203B41FA5}">
                      <a16:colId xmlns:a16="http://schemas.microsoft.com/office/drawing/2014/main" val="2792007345"/>
                    </a:ext>
                  </a:extLst>
                </a:gridCol>
                <a:gridCol w="1017359">
                  <a:extLst>
                    <a:ext uri="{9D8B030D-6E8A-4147-A177-3AD203B41FA5}">
                      <a16:colId xmlns:a16="http://schemas.microsoft.com/office/drawing/2014/main" val="2152581466"/>
                    </a:ext>
                  </a:extLst>
                </a:gridCol>
                <a:gridCol w="1013566">
                  <a:extLst>
                    <a:ext uri="{9D8B030D-6E8A-4147-A177-3AD203B41FA5}">
                      <a16:colId xmlns:a16="http://schemas.microsoft.com/office/drawing/2014/main" val="215686171"/>
                    </a:ext>
                  </a:extLst>
                </a:gridCol>
                <a:gridCol w="637748">
                  <a:extLst>
                    <a:ext uri="{9D8B030D-6E8A-4147-A177-3AD203B41FA5}">
                      <a16:colId xmlns:a16="http://schemas.microsoft.com/office/drawing/2014/main" val="3492454456"/>
                    </a:ext>
                  </a:extLst>
                </a:gridCol>
                <a:gridCol w="671914">
                  <a:extLst>
                    <a:ext uri="{9D8B030D-6E8A-4147-A177-3AD203B41FA5}">
                      <a16:colId xmlns:a16="http://schemas.microsoft.com/office/drawing/2014/main" val="1351813295"/>
                    </a:ext>
                  </a:extLst>
                </a:gridCol>
                <a:gridCol w="683301">
                  <a:extLst>
                    <a:ext uri="{9D8B030D-6E8A-4147-A177-3AD203B41FA5}">
                      <a16:colId xmlns:a16="http://schemas.microsoft.com/office/drawing/2014/main" val="1142982297"/>
                    </a:ext>
                  </a:extLst>
                </a:gridCol>
                <a:gridCol w="804780">
                  <a:extLst>
                    <a:ext uri="{9D8B030D-6E8A-4147-A177-3AD203B41FA5}">
                      <a16:colId xmlns:a16="http://schemas.microsoft.com/office/drawing/2014/main" val="2954209974"/>
                    </a:ext>
                  </a:extLst>
                </a:gridCol>
                <a:gridCol w="797185">
                  <a:extLst>
                    <a:ext uri="{9D8B030D-6E8A-4147-A177-3AD203B41FA5}">
                      <a16:colId xmlns:a16="http://schemas.microsoft.com/office/drawing/2014/main" val="1133755551"/>
                    </a:ext>
                  </a:extLst>
                </a:gridCol>
              </a:tblGrid>
              <a:tr h="18572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Байрны дугаар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орцны тоо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өрөө /тоо/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өрөө /тоо/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өрөө /тоо/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өрөө /тоо/</a:t>
                      </a:r>
                      <a:endParaRPr lang="mn-MN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Шинэ тариф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Орцны тоо 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өрхийн тоо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СӨХ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Хуримтлал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5843739"/>
                  </a:ext>
                </a:extLst>
              </a:tr>
              <a:tr h="2650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217 төгрөг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төгрөг 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217 төгрөг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төгрөг 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63455619"/>
                  </a:ext>
                </a:extLst>
              </a:tr>
              <a:tr h="2650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1-р хороолол 22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946120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2177820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Цагаан өргөө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3296230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8716904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964404"/>
                  </a:ext>
                </a:extLst>
              </a:tr>
              <a:tr h="2650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1-р хороолол 23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455700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1049670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0627314"/>
                  </a:ext>
                </a:extLst>
              </a:tr>
              <a:tr h="2650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1-р хороолол 24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389515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752100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5624874"/>
                  </a:ext>
                </a:extLst>
              </a:tr>
              <a:tr h="2650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30-р хороолол 3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258447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890257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6083511"/>
                  </a:ext>
                </a:extLst>
              </a:tr>
              <a:tr h="2650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30-р хороолол 4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388430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1324350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1304864"/>
                  </a:ext>
                </a:extLst>
              </a:tr>
              <a:tr h="2650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29-р хороолол 1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417942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1257217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3946539"/>
                  </a:ext>
                </a:extLst>
              </a:tr>
              <a:tr h="2650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10-р хороолол 8 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220038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632745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481344"/>
                  </a:ext>
                </a:extLst>
              </a:tr>
              <a:tr h="2650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10-р хороолол 10</a:t>
                      </a:r>
                      <a:endParaRPr lang="mn-MN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220038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632745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9930266"/>
                  </a:ext>
                </a:extLst>
              </a:tr>
              <a:tr h="2650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1-р хороолол 25</a:t>
                      </a:r>
                      <a:endParaRPr lang="mn-MN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457870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1063404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Ялалт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3376520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7556643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56510604"/>
                  </a:ext>
                </a:extLst>
              </a:tr>
              <a:tr h="2650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1-р хороолол 26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457870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1063404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196590"/>
                  </a:ext>
                </a:extLst>
              </a:tr>
              <a:tr h="2650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1-р хороолол 27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457870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1063404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2703000"/>
                  </a:ext>
                </a:extLst>
              </a:tr>
              <a:tr h="2650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1-р хороолол 28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681380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1293939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2636768"/>
                  </a:ext>
                </a:extLst>
              </a:tr>
              <a:tr h="2650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1-р хороолол 30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440510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1024164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1083440"/>
                  </a:ext>
                </a:extLst>
              </a:tr>
              <a:tr h="2650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1-р хороолол 31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440510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1024164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3665754"/>
                  </a:ext>
                </a:extLst>
              </a:tr>
              <a:tr h="2650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1-р хороолол 32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440510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1024164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8733325"/>
                  </a:ext>
                </a:extLst>
              </a:tr>
              <a:tr h="2650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10-р хороолол 1 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221340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760275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Шинэ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2430400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7278039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87745603"/>
                  </a:ext>
                </a:extLst>
              </a:tr>
              <a:tr h="2650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10-р хороолол 2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132804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456165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9774360"/>
                  </a:ext>
                </a:extLst>
              </a:tr>
              <a:tr h="2650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10-р хороолол 3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926156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2913570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2210060"/>
                  </a:ext>
                </a:extLst>
              </a:tr>
              <a:tr h="2650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10-р хороолол 4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796390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2202345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1625789"/>
                  </a:ext>
                </a:extLst>
              </a:tr>
              <a:tr h="2650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2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10-р хороолол 13 </a:t>
                      </a:r>
                      <a:endParaRPr lang="mn-MN" sz="12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353710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945684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87597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6680089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241A43A-7395-4C6C-9D8D-CF09C05680F7}"/>
              </a:ext>
            </a:extLst>
          </p:cNvPr>
          <p:cNvSpPr/>
          <p:nvPr/>
        </p:nvSpPr>
        <p:spPr>
          <a:xfrm>
            <a:off x="11749" y="0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47A6F2DE-4375-4922-B418-DDAD4AD74C94}"/>
              </a:ext>
            </a:extLst>
          </p:cNvPr>
          <p:cNvSpPr/>
          <p:nvPr/>
        </p:nvSpPr>
        <p:spPr>
          <a:xfrm>
            <a:off x="7392473" y="1149531"/>
            <a:ext cx="4520485" cy="4663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ДАРХАН СУМЫН 14 БАГ</a:t>
            </a:r>
          </a:p>
          <a:p>
            <a:pPr marL="457200" indent="-457200" algn="just">
              <a:buAutoNum type="arabicPeriod"/>
            </a:pP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102, 102А, 104, 104А, 104/1, 106/1, 106/2 байрууд </a:t>
            </a:r>
            <a:r>
              <a:rPr lang="mn-M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373</a:t>
            </a: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өрх </a:t>
            </a:r>
            <a:r>
              <a:rPr lang="mn-MN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8,632,799</a:t>
            </a:r>
            <a:r>
              <a:rPr lang="mn-MN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төгрөг</a:t>
            </a:r>
          </a:p>
          <a:p>
            <a:pPr marL="457200" indent="-457200" algn="just">
              <a:buAutoNum type="arabicPeriod"/>
            </a:pP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45, 46, 47, 48, 49, 50, 50А, 214, 214А байрууд </a:t>
            </a:r>
            <a:r>
              <a:rPr lang="mn-M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</a:t>
            </a: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өрх </a:t>
            </a:r>
            <a:r>
              <a:rPr lang="mn-M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15,397,775</a:t>
            </a: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төгрөг</a:t>
            </a:r>
          </a:p>
          <a:p>
            <a:pPr marL="457200" indent="-457200" algn="just">
              <a:buAutoNum type="arabicPeriod"/>
            </a:pP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40, 41, 42, 43, 44А, </a:t>
            </a:r>
            <a:r>
              <a:rPr lang="mn-MN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44Б, </a:t>
            </a: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45А, 302, 1002, 304, 51, 52 байрууд </a:t>
            </a:r>
            <a:r>
              <a:rPr lang="mn-M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398</a:t>
            </a: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өрх </a:t>
            </a:r>
            <a:r>
              <a:rPr lang="mn-M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10,900,381</a:t>
            </a: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төгрөг</a:t>
            </a:r>
          </a:p>
          <a:p>
            <a:pPr marL="457200" indent="-457200" algn="just">
              <a:buAutoNum type="arabicPeriod"/>
            </a:pP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1А, 1В, 2, </a:t>
            </a:r>
            <a:r>
              <a:rPr lang="mn-MN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байрууд </a:t>
            </a:r>
            <a:r>
              <a:rPr lang="mn-M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276</a:t>
            </a: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өрх, </a:t>
            </a:r>
            <a:r>
              <a:rPr lang="mn-MN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5,219,410</a:t>
            </a:r>
            <a:r>
              <a:rPr lang="mn-MN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төгрөг</a:t>
            </a:r>
          </a:p>
          <a:p>
            <a:pPr marL="457200" indent="-457200" algn="just">
              <a:buAutoNum type="arabicPeriod"/>
            </a:pPr>
            <a:r>
              <a:rPr lang="mn-MN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34, 35, 38, 39 байрууд </a:t>
            </a:r>
            <a:r>
              <a:rPr lang="mn-MN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374</a:t>
            </a:r>
            <a:r>
              <a:rPr lang="mn-MN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өрх </a:t>
            </a:r>
            <a:r>
              <a:rPr lang="mn-MN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6,762,236</a:t>
            </a:r>
            <a:r>
              <a:rPr lang="mn-MN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төгрөг</a:t>
            </a:r>
          </a:p>
          <a:p>
            <a:pPr algn="just"/>
            <a:endParaRPr lang="mn-MN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EC5127-DA3E-444D-8EF4-E72CF8D455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69"/>
          <a:stretch/>
        </p:blipFill>
        <p:spPr>
          <a:xfrm>
            <a:off x="566669" y="679712"/>
            <a:ext cx="6520645" cy="555573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5368834" y="1985554"/>
            <a:ext cx="339634" cy="68839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sz="1200" dirty="0" smtClean="0"/>
              <a:t>1в</a:t>
            </a:r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5393628" y="2693540"/>
            <a:ext cx="339634" cy="105379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sz="1200" dirty="0" smtClean="0"/>
              <a:t>1а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5733262" y="1985554"/>
            <a:ext cx="226244" cy="5355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sz="1200" dirty="0"/>
              <a:t>2</a:t>
            </a:r>
            <a:endParaRPr lang="en-US" sz="1200" dirty="0"/>
          </a:p>
        </p:txBody>
      </p:sp>
      <p:sp>
        <p:nvSpPr>
          <p:cNvPr id="8" name="Rectangle 7"/>
          <p:cNvSpPr/>
          <p:nvPr/>
        </p:nvSpPr>
        <p:spPr>
          <a:xfrm>
            <a:off x="6062680" y="1985554"/>
            <a:ext cx="200708" cy="5355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sz="1200" dirty="0" smtClean="0"/>
              <a:t>3</a:t>
            </a:r>
            <a:endParaRPr lang="en-US" sz="1200" dirty="0"/>
          </a:p>
        </p:txBody>
      </p:sp>
      <p:sp>
        <p:nvSpPr>
          <p:cNvPr id="9" name="Rectangle 8"/>
          <p:cNvSpPr/>
          <p:nvPr/>
        </p:nvSpPr>
        <p:spPr>
          <a:xfrm>
            <a:off x="1436914" y="3161211"/>
            <a:ext cx="365759" cy="5355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sz="900" dirty="0" smtClean="0"/>
              <a:t>106/2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432700433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241A43A-7395-4C6C-9D8D-CF09C05680F7}"/>
              </a:ext>
            </a:extLst>
          </p:cNvPr>
          <p:cNvSpPr/>
          <p:nvPr/>
        </p:nvSpPr>
        <p:spPr>
          <a:xfrm>
            <a:off x="11749" y="0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7467369"/>
              </p:ext>
            </p:extLst>
          </p:nvPr>
        </p:nvGraphicFramePr>
        <p:xfrm>
          <a:off x="1097280" y="285884"/>
          <a:ext cx="9588137" cy="6286232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444137">
                  <a:extLst>
                    <a:ext uri="{9D8B030D-6E8A-4147-A177-3AD203B41FA5}">
                      <a16:colId xmlns:a16="http://schemas.microsoft.com/office/drawing/2014/main" val="1441957809"/>
                    </a:ext>
                  </a:extLst>
                </a:gridCol>
                <a:gridCol w="1551931">
                  <a:extLst>
                    <a:ext uri="{9D8B030D-6E8A-4147-A177-3AD203B41FA5}">
                      <a16:colId xmlns:a16="http://schemas.microsoft.com/office/drawing/2014/main" val="3151343078"/>
                    </a:ext>
                  </a:extLst>
                </a:gridCol>
                <a:gridCol w="2157158">
                  <a:extLst>
                    <a:ext uri="{9D8B030D-6E8A-4147-A177-3AD203B41FA5}">
                      <a16:colId xmlns:a16="http://schemas.microsoft.com/office/drawing/2014/main" val="3110768502"/>
                    </a:ext>
                  </a:extLst>
                </a:gridCol>
                <a:gridCol w="1204645">
                  <a:extLst>
                    <a:ext uri="{9D8B030D-6E8A-4147-A177-3AD203B41FA5}">
                      <a16:colId xmlns:a16="http://schemas.microsoft.com/office/drawing/2014/main" val="499802993"/>
                    </a:ext>
                  </a:extLst>
                </a:gridCol>
                <a:gridCol w="978458">
                  <a:extLst>
                    <a:ext uri="{9D8B030D-6E8A-4147-A177-3AD203B41FA5}">
                      <a16:colId xmlns:a16="http://schemas.microsoft.com/office/drawing/2014/main" val="780008710"/>
                    </a:ext>
                  </a:extLst>
                </a:gridCol>
                <a:gridCol w="3251808">
                  <a:extLst>
                    <a:ext uri="{9D8B030D-6E8A-4147-A177-3AD203B41FA5}">
                      <a16:colId xmlns:a16="http://schemas.microsoft.com/office/drawing/2014/main" val="528677980"/>
                    </a:ext>
                  </a:extLst>
                </a:gridCol>
              </a:tblGrid>
              <a:tr h="40996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Байрны дугаар</a:t>
                      </a:r>
                      <a:endParaRPr lang="mn-MN" sz="10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СӨХ нэр</a:t>
                      </a:r>
                      <a:endParaRPr lang="mn-MN" sz="10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Өрхийн тоо</a:t>
                      </a:r>
                      <a:endParaRPr lang="mn-MN" sz="10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хуучин үнэлгээ /төгрөг/</a:t>
                      </a:r>
                      <a:endParaRPr lang="mn-MN" sz="10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Айл өрхөөс авч байсан хуримтлал</a:t>
                      </a:r>
                      <a:endParaRPr lang="mn-MN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extLst>
                  <a:ext uri="{0D108BD9-81ED-4DB2-BD59-A6C34878D82A}">
                    <a16:rowId xmlns:a16="http://schemas.microsoft.com/office/drawing/2014/main" val="381745015"/>
                  </a:ext>
                </a:extLst>
              </a:tr>
              <a:tr h="1474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1-А</a:t>
                      </a:r>
                      <a:endParaRPr lang="mn-MN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mn-MN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Батарвижих</a:t>
                      </a:r>
                      <a:endParaRPr lang="mn-MN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276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672000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b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1596150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extLst>
                  <a:ext uri="{0D108BD9-81ED-4DB2-BD59-A6C34878D82A}">
                    <a16:rowId xmlns:a16="http://schemas.microsoft.com/office/drawing/2014/main" val="2987202575"/>
                  </a:ext>
                </a:extLst>
              </a:tr>
              <a:tr h="1474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1-Б</a:t>
                      </a:r>
                      <a:endParaRPr lang="mn-MN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317150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0607705"/>
                  </a:ext>
                </a:extLst>
              </a:tr>
              <a:tr h="1474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297400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6132372"/>
                  </a:ext>
                </a:extLst>
              </a:tr>
              <a:tr h="1474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309600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0295276"/>
                  </a:ext>
                </a:extLst>
              </a:tr>
              <a:tr h="1474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mn-MN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Буянт </a:t>
                      </a:r>
                      <a:endParaRPr lang="mn-MN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374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371800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b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2067950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extLst>
                  <a:ext uri="{0D108BD9-81ED-4DB2-BD59-A6C34878D82A}">
                    <a16:rowId xmlns:a16="http://schemas.microsoft.com/office/drawing/2014/main" val="2222813867"/>
                  </a:ext>
                </a:extLst>
              </a:tr>
              <a:tr h="1474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305800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5592405"/>
                  </a:ext>
                </a:extLst>
              </a:tr>
              <a:tr h="1474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454150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949121"/>
                  </a:ext>
                </a:extLst>
              </a:tr>
              <a:tr h="1474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269700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1888416"/>
                  </a:ext>
                </a:extLst>
              </a:tr>
              <a:tr h="1474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666500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2603402"/>
                  </a:ext>
                </a:extLst>
              </a:tr>
              <a:tr h="1474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mn-MN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ПТ-1</a:t>
                      </a:r>
                      <a:endParaRPr lang="mn-MN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538200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b"/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4708800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extLst>
                  <a:ext uri="{0D108BD9-81ED-4DB2-BD59-A6C34878D82A}">
                    <a16:rowId xmlns:a16="http://schemas.microsoft.com/office/drawing/2014/main" val="957894461"/>
                  </a:ext>
                </a:extLst>
              </a:tr>
              <a:tr h="1474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529200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8981967"/>
                  </a:ext>
                </a:extLst>
              </a:tr>
              <a:tr h="1474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456300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423599"/>
                  </a:ext>
                </a:extLst>
              </a:tr>
              <a:tr h="1474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375000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2050000"/>
                  </a:ext>
                </a:extLst>
              </a:tr>
              <a:tr h="1474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1307100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0675971"/>
                  </a:ext>
                </a:extLst>
              </a:tr>
              <a:tr h="1474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270000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8673713"/>
                  </a:ext>
                </a:extLst>
              </a:tr>
              <a:tr h="1474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50-А</a:t>
                      </a:r>
                      <a:endParaRPr lang="mn-MN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270000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503187"/>
                  </a:ext>
                </a:extLst>
              </a:tr>
              <a:tr h="1474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214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486750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9348503"/>
                  </a:ext>
                </a:extLst>
              </a:tr>
              <a:tr h="1474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214-А</a:t>
                      </a:r>
                      <a:endParaRPr lang="mn-MN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476250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6763358"/>
                  </a:ext>
                </a:extLst>
              </a:tr>
              <a:tr h="1474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b"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mn-MN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ПТ-2</a:t>
                      </a:r>
                      <a:endParaRPr lang="mn-MN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376500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b"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2640000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extLst>
                  <a:ext uri="{0D108BD9-81ED-4DB2-BD59-A6C34878D82A}">
                    <a16:rowId xmlns:a16="http://schemas.microsoft.com/office/drawing/2014/main" val="894884116"/>
                  </a:ext>
                </a:extLst>
              </a:tr>
              <a:tr h="1474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102-А</a:t>
                      </a:r>
                      <a:endParaRPr lang="mn-MN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322500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7695225"/>
                  </a:ext>
                </a:extLst>
              </a:tr>
              <a:tr h="1474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358500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6324619"/>
                  </a:ext>
                </a:extLst>
              </a:tr>
              <a:tr h="1474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104-А</a:t>
                      </a:r>
                      <a:endParaRPr lang="mn-MN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310500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9509185"/>
                  </a:ext>
                </a:extLst>
              </a:tr>
              <a:tr h="1474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104/1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293250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082440"/>
                  </a:ext>
                </a:extLst>
              </a:tr>
              <a:tr h="1474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106/1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483750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2399472"/>
                  </a:ext>
                </a:extLst>
              </a:tr>
              <a:tr h="1474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106/2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495000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7463129"/>
                  </a:ext>
                </a:extLst>
              </a:tr>
              <a:tr h="147439"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00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mn-MN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Нэхий хотхон</a:t>
                      </a:r>
                      <a:endParaRPr lang="mn-MN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261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382500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b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2278200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extLst>
                  <a:ext uri="{0D108BD9-81ED-4DB2-BD59-A6C34878D82A}">
                    <a16:rowId xmlns:a16="http://schemas.microsoft.com/office/drawing/2014/main" val="230369972"/>
                  </a:ext>
                </a:extLst>
              </a:tr>
              <a:tr h="147439"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00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395700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00510"/>
                  </a:ext>
                </a:extLst>
              </a:tr>
              <a:tr h="147439"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45а</a:t>
                      </a:r>
                      <a:endParaRPr lang="mn-MN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750000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3999249"/>
                  </a:ext>
                </a:extLst>
              </a:tr>
              <a:tr h="147439"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302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750000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442387"/>
                  </a:ext>
                </a:extLst>
              </a:tr>
              <a:tr h="1474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mn-MN" sz="100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44-А</a:t>
                      </a:r>
                      <a:endParaRPr lang="mn-MN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 rowSpan="8" gridSpan="2">
                  <a:txBody>
                    <a:bodyPr/>
                    <a:lstStyle/>
                    <a:p>
                      <a:pPr algn="ctr" fontAlgn="ctr"/>
                      <a:r>
                        <a:rPr lang="mn-MN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СӨХ-гүй</a:t>
                      </a:r>
                      <a:endParaRPr lang="mn-MN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 rowSpan="8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150000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b"/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extLst>
                  <a:ext uri="{0D108BD9-81ED-4DB2-BD59-A6C34878D82A}">
                    <a16:rowId xmlns:a16="http://schemas.microsoft.com/office/drawing/2014/main" val="145301610"/>
                  </a:ext>
                </a:extLst>
              </a:tr>
              <a:tr h="1474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mn-MN" sz="100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44-Б</a:t>
                      </a:r>
                      <a:endParaRPr lang="mn-MN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150000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5815871"/>
                  </a:ext>
                </a:extLst>
              </a:tr>
              <a:tr h="147439"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b"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67500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4889864"/>
                  </a:ext>
                </a:extLst>
              </a:tr>
              <a:tr h="147439"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b"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67500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37956"/>
                  </a:ext>
                </a:extLst>
              </a:tr>
              <a:tr h="147439"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304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b"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100500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8386635"/>
                  </a:ext>
                </a:extLst>
              </a:tr>
              <a:tr h="147439"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1002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b"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141000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0484996"/>
                  </a:ext>
                </a:extLst>
              </a:tr>
              <a:tr h="1474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mn-MN" sz="100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187500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1459274"/>
                  </a:ext>
                </a:extLst>
              </a:tr>
              <a:tr h="1474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mn-MN" sz="100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ctr"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191250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18" marR="6418" marT="6418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34689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261933"/>
      </p:ext>
    </p:extLst>
  </p:cSld>
  <p:clrMapOvr>
    <a:masterClrMapping/>
  </p:clrMapOvr>
  <p:transition spd="slow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241A43A-7395-4C6C-9D8D-CF09C05680F7}"/>
              </a:ext>
            </a:extLst>
          </p:cNvPr>
          <p:cNvSpPr/>
          <p:nvPr/>
        </p:nvSpPr>
        <p:spPr>
          <a:xfrm>
            <a:off x="0" y="0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819741"/>
              </p:ext>
            </p:extLst>
          </p:nvPr>
        </p:nvGraphicFramePr>
        <p:xfrm>
          <a:off x="587829" y="267788"/>
          <a:ext cx="10254341" cy="6397866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817731">
                  <a:extLst>
                    <a:ext uri="{9D8B030D-6E8A-4147-A177-3AD203B41FA5}">
                      <a16:colId xmlns:a16="http://schemas.microsoft.com/office/drawing/2014/main" val="2628046688"/>
                    </a:ext>
                  </a:extLst>
                </a:gridCol>
                <a:gridCol w="735957">
                  <a:extLst>
                    <a:ext uri="{9D8B030D-6E8A-4147-A177-3AD203B41FA5}">
                      <a16:colId xmlns:a16="http://schemas.microsoft.com/office/drawing/2014/main" val="3060338660"/>
                    </a:ext>
                  </a:extLst>
                </a:gridCol>
                <a:gridCol w="621476">
                  <a:extLst>
                    <a:ext uri="{9D8B030D-6E8A-4147-A177-3AD203B41FA5}">
                      <a16:colId xmlns:a16="http://schemas.microsoft.com/office/drawing/2014/main" val="2433986119"/>
                    </a:ext>
                  </a:extLst>
                </a:gridCol>
                <a:gridCol w="621476">
                  <a:extLst>
                    <a:ext uri="{9D8B030D-6E8A-4147-A177-3AD203B41FA5}">
                      <a16:colId xmlns:a16="http://schemas.microsoft.com/office/drawing/2014/main" val="2724122134"/>
                    </a:ext>
                  </a:extLst>
                </a:gridCol>
                <a:gridCol w="621476">
                  <a:extLst>
                    <a:ext uri="{9D8B030D-6E8A-4147-A177-3AD203B41FA5}">
                      <a16:colId xmlns:a16="http://schemas.microsoft.com/office/drawing/2014/main" val="591197502"/>
                    </a:ext>
                  </a:extLst>
                </a:gridCol>
                <a:gridCol w="621476">
                  <a:extLst>
                    <a:ext uri="{9D8B030D-6E8A-4147-A177-3AD203B41FA5}">
                      <a16:colId xmlns:a16="http://schemas.microsoft.com/office/drawing/2014/main" val="3964521103"/>
                    </a:ext>
                  </a:extLst>
                </a:gridCol>
                <a:gridCol w="821819">
                  <a:extLst>
                    <a:ext uri="{9D8B030D-6E8A-4147-A177-3AD203B41FA5}">
                      <a16:colId xmlns:a16="http://schemas.microsoft.com/office/drawing/2014/main" val="2745118704"/>
                    </a:ext>
                  </a:extLst>
                </a:gridCol>
                <a:gridCol w="932213">
                  <a:extLst>
                    <a:ext uri="{9D8B030D-6E8A-4147-A177-3AD203B41FA5}">
                      <a16:colId xmlns:a16="http://schemas.microsoft.com/office/drawing/2014/main" val="3693254796"/>
                    </a:ext>
                  </a:extLst>
                </a:gridCol>
                <a:gridCol w="703248">
                  <a:extLst>
                    <a:ext uri="{9D8B030D-6E8A-4147-A177-3AD203B41FA5}">
                      <a16:colId xmlns:a16="http://schemas.microsoft.com/office/drawing/2014/main" val="2753342065"/>
                    </a:ext>
                  </a:extLst>
                </a:gridCol>
                <a:gridCol w="752311">
                  <a:extLst>
                    <a:ext uri="{9D8B030D-6E8A-4147-A177-3AD203B41FA5}">
                      <a16:colId xmlns:a16="http://schemas.microsoft.com/office/drawing/2014/main" val="1235649495"/>
                    </a:ext>
                  </a:extLst>
                </a:gridCol>
                <a:gridCol w="1013986">
                  <a:extLst>
                    <a:ext uri="{9D8B030D-6E8A-4147-A177-3AD203B41FA5}">
                      <a16:colId xmlns:a16="http://schemas.microsoft.com/office/drawing/2014/main" val="3541793330"/>
                    </a:ext>
                  </a:extLst>
                </a:gridCol>
                <a:gridCol w="997630">
                  <a:extLst>
                    <a:ext uri="{9D8B030D-6E8A-4147-A177-3AD203B41FA5}">
                      <a16:colId xmlns:a16="http://schemas.microsoft.com/office/drawing/2014/main" val="1655691476"/>
                    </a:ext>
                  </a:extLst>
                </a:gridCol>
                <a:gridCol w="993542">
                  <a:extLst>
                    <a:ext uri="{9D8B030D-6E8A-4147-A177-3AD203B41FA5}">
                      <a16:colId xmlns:a16="http://schemas.microsoft.com/office/drawing/2014/main" val="2066458483"/>
                    </a:ext>
                  </a:extLst>
                </a:gridCol>
              </a:tblGrid>
              <a:tr h="21016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Байрны дугаар</a:t>
                      </a:r>
                      <a:endParaRPr lang="mn-MN" sz="10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өрөө /тоо/</a:t>
                      </a:r>
                      <a:endParaRPr lang="mn-MN" sz="10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өрөө /тоо/</a:t>
                      </a:r>
                      <a:endParaRPr lang="mn-MN" sz="10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өрөө /тоо/</a:t>
                      </a:r>
                      <a:endParaRPr lang="mn-MN" sz="10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өрөө /тоо/</a:t>
                      </a:r>
                      <a:endParaRPr lang="mn-MN" sz="10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mn-MN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Шинэ тариф</a:t>
                      </a:r>
                      <a:endParaRPr lang="mn-MN" sz="10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Орц, өрхийн тоо</a:t>
                      </a:r>
                      <a:endParaRPr lang="mn-MN" sz="10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Өрхийн тоо</a:t>
                      </a:r>
                      <a:endParaRPr lang="mn-MN" sz="10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СӨХ нэр</a:t>
                      </a:r>
                      <a:endParaRPr lang="mn-MN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mn-MN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Хуримтлал</a:t>
                      </a:r>
                      <a:endParaRPr lang="mn-MN" sz="10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133888"/>
                  </a:ext>
                </a:extLst>
              </a:tr>
              <a:tr h="3152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217 төгрөг</a:t>
                      </a:r>
                      <a:endParaRPr lang="mn-MN" sz="10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төгрөг</a:t>
                      </a:r>
                      <a:endParaRPr lang="mn-MN" sz="10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217 төгрөг</a:t>
                      </a:r>
                      <a:endParaRPr lang="mn-MN" sz="10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төгрөг</a:t>
                      </a:r>
                      <a:endParaRPr lang="mn-MN" sz="10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extLst>
                  <a:ext uri="{0D108BD9-81ED-4DB2-BD59-A6C34878D82A}">
                    <a16:rowId xmlns:a16="http://schemas.microsoft.com/office/drawing/2014/main" val="3123902856"/>
                  </a:ext>
                </a:extLst>
              </a:tr>
              <a:tr h="1566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1-А</a:t>
                      </a:r>
                      <a:endParaRPr lang="mn-MN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954800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2197440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276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mn-MN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Батарвижих</a:t>
                      </a:r>
                      <a:endParaRPr lang="mn-MN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2269169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5219410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extLst>
                  <a:ext uri="{0D108BD9-81ED-4DB2-BD59-A6C34878D82A}">
                    <a16:rowId xmlns:a16="http://schemas.microsoft.com/office/drawing/2014/main" val="1794900361"/>
                  </a:ext>
                </a:extLst>
              </a:tr>
              <a:tr h="1566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1-Б</a:t>
                      </a:r>
                      <a:endParaRPr lang="mn-MN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450275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1037080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698563"/>
                  </a:ext>
                </a:extLst>
              </a:tr>
              <a:tr h="1566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423150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972498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4185028"/>
                  </a:ext>
                </a:extLst>
              </a:tr>
              <a:tr h="1566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440944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1012392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4277992"/>
                  </a:ext>
                </a:extLst>
              </a:tr>
              <a:tr h="1566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527744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1215786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374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mn-MN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Буянт </a:t>
                      </a:r>
                      <a:endParaRPr lang="mn-MN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2937529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6762236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extLst>
                  <a:ext uri="{0D108BD9-81ED-4DB2-BD59-A6C34878D82A}">
                    <a16:rowId xmlns:a16="http://schemas.microsoft.com/office/drawing/2014/main" val="2255252207"/>
                  </a:ext>
                </a:extLst>
              </a:tr>
              <a:tr h="1566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434000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999966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9484664"/>
                  </a:ext>
                </a:extLst>
              </a:tr>
              <a:tr h="1566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644273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1485100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580129"/>
                  </a:ext>
                </a:extLst>
              </a:tr>
              <a:tr h="1566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384524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881919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5523132"/>
                  </a:ext>
                </a:extLst>
              </a:tr>
              <a:tr h="1566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946988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2179465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343450"/>
                  </a:ext>
                </a:extLst>
              </a:tr>
              <a:tr h="1566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527961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1759914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mn-MN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ПТ-1</a:t>
                      </a:r>
                      <a:endParaRPr lang="mn-MN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4637507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15397775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extLst>
                  <a:ext uri="{0D108BD9-81ED-4DB2-BD59-A6C34878D82A}">
                    <a16:rowId xmlns:a16="http://schemas.microsoft.com/office/drawing/2014/main" val="707820815"/>
                  </a:ext>
                </a:extLst>
              </a:tr>
              <a:tr h="1566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542934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1730484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0238126"/>
                  </a:ext>
                </a:extLst>
              </a:tr>
              <a:tr h="1566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431613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1492101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4782232"/>
                  </a:ext>
                </a:extLst>
              </a:tr>
              <a:tr h="1566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355880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1226250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8556873"/>
                  </a:ext>
                </a:extLst>
              </a:tr>
              <a:tr h="1566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154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1339975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4274217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6191304"/>
                  </a:ext>
                </a:extLst>
              </a:tr>
              <a:tr h="1566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264740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882900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8946717"/>
                  </a:ext>
                </a:extLst>
              </a:tr>
              <a:tr h="1566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50-А</a:t>
                      </a:r>
                      <a:endParaRPr lang="mn-MN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264740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882900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9965118"/>
                  </a:ext>
                </a:extLst>
              </a:tr>
              <a:tr h="1566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214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459389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1591672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1155273"/>
                  </a:ext>
                </a:extLst>
              </a:tr>
              <a:tr h="1566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214-А</a:t>
                      </a:r>
                      <a:endParaRPr lang="mn-MN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450275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1557337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3599046"/>
                  </a:ext>
                </a:extLst>
              </a:tr>
              <a:tr h="1566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480872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1231155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mn-MN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ПТ-2</a:t>
                      </a:r>
                      <a:endParaRPr lang="mn-MN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3064040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8632799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extLst>
                  <a:ext uri="{0D108BD9-81ED-4DB2-BD59-A6C34878D82A}">
                    <a16:rowId xmlns:a16="http://schemas.microsoft.com/office/drawing/2014/main" val="3443136345"/>
                  </a:ext>
                </a:extLst>
              </a:tr>
              <a:tr h="1566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102-А</a:t>
                      </a:r>
                      <a:endParaRPr lang="mn-MN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373240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1054575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813400"/>
                  </a:ext>
                </a:extLst>
              </a:tr>
              <a:tr h="1566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457436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1172295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3275035"/>
                  </a:ext>
                </a:extLst>
              </a:tr>
              <a:tr h="1566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104-А</a:t>
                      </a:r>
                      <a:endParaRPr lang="mn-MN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357616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1015335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9508352"/>
                  </a:ext>
                </a:extLst>
              </a:tr>
              <a:tr h="1566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104/1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377146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958927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3878376"/>
                  </a:ext>
                </a:extLst>
              </a:tr>
              <a:tr h="1566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106/1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503874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1581862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6955376"/>
                  </a:ext>
                </a:extLst>
              </a:tr>
              <a:tr h="1566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106/2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513856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1618650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7529235"/>
                  </a:ext>
                </a:extLst>
              </a:tr>
              <a:tr h="1566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59892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220725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398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mn-MN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Нэхий хотхон</a:t>
                      </a:r>
                      <a:endParaRPr lang="mn-MN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3261293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10900381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extLst>
                  <a:ext uri="{0D108BD9-81ED-4DB2-BD59-A6C34878D82A}">
                    <a16:rowId xmlns:a16="http://schemas.microsoft.com/office/drawing/2014/main" val="2210429656"/>
                  </a:ext>
                </a:extLst>
              </a:tr>
              <a:tr h="1566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59892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220725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9532538"/>
                  </a:ext>
                </a:extLst>
              </a:tr>
              <a:tr h="1566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304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121520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328635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3971169"/>
                  </a:ext>
                </a:extLst>
              </a:tr>
              <a:tr h="1566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1002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164920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461070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9480337"/>
                  </a:ext>
                </a:extLst>
              </a:tr>
              <a:tr h="1566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364560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1250775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4386931"/>
                  </a:ext>
                </a:extLst>
              </a:tr>
              <a:tr h="1566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376929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1293939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8130273"/>
                  </a:ext>
                </a:extLst>
              </a:tr>
              <a:tr h="1566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195300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613125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9475619"/>
                  </a:ext>
                </a:extLst>
              </a:tr>
              <a:tr h="1566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45а</a:t>
                      </a:r>
                      <a:endParaRPr lang="mn-MN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711760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2452500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6491387"/>
                  </a:ext>
                </a:extLst>
              </a:tr>
              <a:tr h="1566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302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711760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2452500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3695392"/>
                  </a:ext>
                </a:extLst>
              </a:tr>
              <a:tr h="1566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182280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625387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8326930"/>
                  </a:ext>
                </a:extLst>
              </a:tr>
              <a:tr h="1566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44-А</a:t>
                      </a:r>
                      <a:endParaRPr lang="mn-MN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156240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490500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3147860"/>
                  </a:ext>
                </a:extLst>
              </a:tr>
              <a:tr h="1566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44-Б</a:t>
                      </a:r>
                      <a:endParaRPr lang="mn-MN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156240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490500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15" marR="6315" marT="631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87597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0627534"/>
      </p:ext>
    </p:extLst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241A43A-7395-4C6C-9D8D-CF09C05680F7}"/>
              </a:ext>
            </a:extLst>
          </p:cNvPr>
          <p:cNvSpPr/>
          <p:nvPr/>
        </p:nvSpPr>
        <p:spPr>
          <a:xfrm>
            <a:off x="-14367" y="0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47A6F2DE-4375-4922-B418-DDAD4AD74C94}"/>
              </a:ext>
            </a:extLst>
          </p:cNvPr>
          <p:cNvSpPr/>
          <p:nvPr/>
        </p:nvSpPr>
        <p:spPr>
          <a:xfrm>
            <a:off x="7431109" y="1647704"/>
            <a:ext cx="4237150" cy="3336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ДАРХАН СУМЫН 16 БАГ</a:t>
            </a:r>
          </a:p>
          <a:p>
            <a:pPr marL="457200" indent="-457200" algn="just">
              <a:buAutoNum type="arabicPeriod"/>
            </a:pP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4, 5, 6, 7, 8, </a:t>
            </a:r>
            <a:r>
              <a:rPr lang="mn-MN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9, 10, 11, 12 </a:t>
            </a: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байрууд </a:t>
            </a:r>
            <a:r>
              <a:rPr lang="mn-MN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548</a:t>
            </a:r>
            <a:r>
              <a:rPr lang="mn-MN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өрх </a:t>
            </a:r>
            <a:r>
              <a:rPr lang="mn-MN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11,368,830</a:t>
            </a:r>
            <a:r>
              <a:rPr lang="mn-MN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төгрөг</a:t>
            </a:r>
          </a:p>
          <a:p>
            <a:pPr marL="457200" indent="-457200" algn="just">
              <a:buAutoNum type="arabicPeriod"/>
            </a:pPr>
            <a:r>
              <a:rPr lang="mn-MN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14, </a:t>
            </a:r>
            <a:r>
              <a:rPr lang="mn-MN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15, 16, 17, 18, 19, 20, 21 </a:t>
            </a: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байрууд </a:t>
            </a:r>
            <a:r>
              <a:rPr lang="mn-M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mn-MN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r>
              <a:rPr lang="mn-MN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өрх </a:t>
            </a:r>
            <a:r>
              <a:rPr lang="mn-MN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12,416,003</a:t>
            </a:r>
            <a:r>
              <a:rPr lang="mn-MN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төгрөг</a:t>
            </a:r>
            <a:endParaRPr lang="mn-MN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mn-MN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77" y="875212"/>
            <a:ext cx="6452703" cy="50553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76103" y="2704012"/>
            <a:ext cx="104502" cy="6662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580605" y="3315913"/>
            <a:ext cx="104502" cy="6662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685107" y="3779643"/>
            <a:ext cx="104502" cy="6662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090051" y="2812994"/>
            <a:ext cx="197600" cy="10058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476103" y="2469005"/>
            <a:ext cx="840028" cy="1741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2311771" y="2606104"/>
            <a:ext cx="554646" cy="1349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156857" y="3779643"/>
            <a:ext cx="174171" cy="518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00104" y="3274670"/>
            <a:ext cx="156753" cy="4788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866417" y="2755239"/>
            <a:ext cx="133687" cy="5194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982685" y="2553975"/>
            <a:ext cx="696686" cy="1698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659595" y="2619102"/>
            <a:ext cx="410005" cy="19389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356280" y="2534194"/>
            <a:ext cx="738233" cy="1698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093634" y="2656176"/>
            <a:ext cx="391108" cy="1568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565349" y="2812993"/>
            <a:ext cx="155908" cy="102991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998955" y="2825994"/>
            <a:ext cx="143237" cy="101691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4271723" y="2773744"/>
            <a:ext cx="169114" cy="54216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4449036" y="3246430"/>
            <a:ext cx="169114" cy="54216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4644150" y="3767577"/>
            <a:ext cx="169114" cy="54216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243829"/>
      </p:ext>
    </p:extLst>
  </p:cSld>
  <p:clrMapOvr>
    <a:masterClrMapping/>
  </p:clrMapOvr>
  <p:transition spd="slow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241A43A-7395-4C6C-9D8D-CF09C05680F7}"/>
              </a:ext>
            </a:extLst>
          </p:cNvPr>
          <p:cNvSpPr/>
          <p:nvPr/>
        </p:nvSpPr>
        <p:spPr>
          <a:xfrm>
            <a:off x="11749" y="0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1471461"/>
              </p:ext>
            </p:extLst>
          </p:nvPr>
        </p:nvGraphicFramePr>
        <p:xfrm>
          <a:off x="1201784" y="816292"/>
          <a:ext cx="9078684" cy="5225415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1427606">
                  <a:extLst>
                    <a:ext uri="{9D8B030D-6E8A-4147-A177-3AD203B41FA5}">
                      <a16:colId xmlns:a16="http://schemas.microsoft.com/office/drawing/2014/main" val="2806725379"/>
                    </a:ext>
                  </a:extLst>
                </a:gridCol>
                <a:gridCol w="1427606">
                  <a:extLst>
                    <a:ext uri="{9D8B030D-6E8A-4147-A177-3AD203B41FA5}">
                      <a16:colId xmlns:a16="http://schemas.microsoft.com/office/drawing/2014/main" val="2909455987"/>
                    </a:ext>
                  </a:extLst>
                </a:gridCol>
                <a:gridCol w="1427606">
                  <a:extLst>
                    <a:ext uri="{9D8B030D-6E8A-4147-A177-3AD203B41FA5}">
                      <a16:colId xmlns:a16="http://schemas.microsoft.com/office/drawing/2014/main" val="2115921498"/>
                    </a:ext>
                  </a:extLst>
                </a:gridCol>
                <a:gridCol w="1427606">
                  <a:extLst>
                    <a:ext uri="{9D8B030D-6E8A-4147-A177-3AD203B41FA5}">
                      <a16:colId xmlns:a16="http://schemas.microsoft.com/office/drawing/2014/main" val="2357528963"/>
                    </a:ext>
                  </a:extLst>
                </a:gridCol>
                <a:gridCol w="1427606">
                  <a:extLst>
                    <a:ext uri="{9D8B030D-6E8A-4147-A177-3AD203B41FA5}">
                      <a16:colId xmlns:a16="http://schemas.microsoft.com/office/drawing/2014/main" val="3960014506"/>
                    </a:ext>
                  </a:extLst>
                </a:gridCol>
                <a:gridCol w="1940654">
                  <a:extLst>
                    <a:ext uri="{9D8B030D-6E8A-4147-A177-3AD203B41FA5}">
                      <a16:colId xmlns:a16="http://schemas.microsoft.com/office/drawing/2014/main" val="2042414738"/>
                    </a:ext>
                  </a:extLst>
                </a:gridCol>
              </a:tblGrid>
              <a:tr h="20002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Байрны дугаар</a:t>
                      </a:r>
                      <a:endParaRPr lang="mn-MN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төгрөг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айл өрхөөс авч байсан хуримтлал</a:t>
                      </a:r>
                      <a:endParaRPr lang="mn-MN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40720919"/>
                  </a:ext>
                </a:extLst>
              </a:tr>
              <a:tr h="990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СӨХ нэр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Өрхийн тоо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1341397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байр 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Улам дэвших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305600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1455700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15449338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байр 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306800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2210414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байр 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303800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1757509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байр 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539500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8613348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Хараа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273250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1989400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93482763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623500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9377967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байр 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310650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7720975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байр 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391000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7835971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байр 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391000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4433404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байр 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Бурхант өргөө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508000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3762425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02245282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байр 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273250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605260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байр 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623500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295480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310925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8602141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321000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0811517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байр 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321000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6628476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байр 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508000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714915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273250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344334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байр 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623500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04153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6932568"/>
      </p:ext>
    </p:extLst>
  </p:cSld>
  <p:clrMapOvr>
    <a:masterClrMapping/>
  </p:clrMapOvr>
  <p:transition spd="slow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241A43A-7395-4C6C-9D8D-CF09C05680F7}"/>
              </a:ext>
            </a:extLst>
          </p:cNvPr>
          <p:cNvSpPr/>
          <p:nvPr/>
        </p:nvSpPr>
        <p:spPr>
          <a:xfrm>
            <a:off x="0" y="0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2026672"/>
              </p:ext>
            </p:extLst>
          </p:nvPr>
        </p:nvGraphicFramePr>
        <p:xfrm>
          <a:off x="705394" y="796835"/>
          <a:ext cx="10215154" cy="5502958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593441">
                  <a:extLst>
                    <a:ext uri="{9D8B030D-6E8A-4147-A177-3AD203B41FA5}">
                      <a16:colId xmlns:a16="http://schemas.microsoft.com/office/drawing/2014/main" val="703522312"/>
                    </a:ext>
                  </a:extLst>
                </a:gridCol>
                <a:gridCol w="709235">
                  <a:extLst>
                    <a:ext uri="{9D8B030D-6E8A-4147-A177-3AD203B41FA5}">
                      <a16:colId xmlns:a16="http://schemas.microsoft.com/office/drawing/2014/main" val="1535978647"/>
                    </a:ext>
                  </a:extLst>
                </a:gridCol>
                <a:gridCol w="597060">
                  <a:extLst>
                    <a:ext uri="{9D8B030D-6E8A-4147-A177-3AD203B41FA5}">
                      <a16:colId xmlns:a16="http://schemas.microsoft.com/office/drawing/2014/main" val="128656414"/>
                    </a:ext>
                  </a:extLst>
                </a:gridCol>
                <a:gridCol w="597060">
                  <a:extLst>
                    <a:ext uri="{9D8B030D-6E8A-4147-A177-3AD203B41FA5}">
                      <a16:colId xmlns:a16="http://schemas.microsoft.com/office/drawing/2014/main" val="3692738894"/>
                    </a:ext>
                  </a:extLst>
                </a:gridCol>
                <a:gridCol w="597060">
                  <a:extLst>
                    <a:ext uri="{9D8B030D-6E8A-4147-A177-3AD203B41FA5}">
                      <a16:colId xmlns:a16="http://schemas.microsoft.com/office/drawing/2014/main" val="1199093173"/>
                    </a:ext>
                  </a:extLst>
                </a:gridCol>
                <a:gridCol w="940822">
                  <a:extLst>
                    <a:ext uri="{9D8B030D-6E8A-4147-A177-3AD203B41FA5}">
                      <a16:colId xmlns:a16="http://schemas.microsoft.com/office/drawing/2014/main" val="1596492541"/>
                    </a:ext>
                  </a:extLst>
                </a:gridCol>
                <a:gridCol w="933585">
                  <a:extLst>
                    <a:ext uri="{9D8B030D-6E8A-4147-A177-3AD203B41FA5}">
                      <a16:colId xmlns:a16="http://schemas.microsoft.com/office/drawing/2014/main" val="3865320557"/>
                    </a:ext>
                  </a:extLst>
                </a:gridCol>
                <a:gridCol w="835884">
                  <a:extLst>
                    <a:ext uri="{9D8B030D-6E8A-4147-A177-3AD203B41FA5}">
                      <a16:colId xmlns:a16="http://schemas.microsoft.com/office/drawing/2014/main" val="3524839279"/>
                    </a:ext>
                  </a:extLst>
                </a:gridCol>
                <a:gridCol w="680286">
                  <a:extLst>
                    <a:ext uri="{9D8B030D-6E8A-4147-A177-3AD203B41FA5}">
                      <a16:colId xmlns:a16="http://schemas.microsoft.com/office/drawing/2014/main" val="4116302696"/>
                    </a:ext>
                  </a:extLst>
                </a:gridCol>
                <a:gridCol w="853978">
                  <a:extLst>
                    <a:ext uri="{9D8B030D-6E8A-4147-A177-3AD203B41FA5}">
                      <a16:colId xmlns:a16="http://schemas.microsoft.com/office/drawing/2014/main" val="3368541650"/>
                    </a:ext>
                  </a:extLst>
                </a:gridCol>
                <a:gridCol w="1161553">
                  <a:extLst>
                    <a:ext uri="{9D8B030D-6E8A-4147-A177-3AD203B41FA5}">
                      <a16:colId xmlns:a16="http://schemas.microsoft.com/office/drawing/2014/main" val="2397512639"/>
                    </a:ext>
                  </a:extLst>
                </a:gridCol>
                <a:gridCol w="857595">
                  <a:extLst>
                    <a:ext uri="{9D8B030D-6E8A-4147-A177-3AD203B41FA5}">
                      <a16:colId xmlns:a16="http://schemas.microsoft.com/office/drawing/2014/main" val="2288214152"/>
                    </a:ext>
                  </a:extLst>
                </a:gridCol>
                <a:gridCol w="857595">
                  <a:extLst>
                    <a:ext uri="{9D8B030D-6E8A-4147-A177-3AD203B41FA5}">
                      <a16:colId xmlns:a16="http://schemas.microsoft.com/office/drawing/2014/main" val="2326604629"/>
                    </a:ext>
                  </a:extLst>
                </a:gridCol>
              </a:tblGrid>
              <a:tr h="25049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Байрны дугаар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Шинэ тариф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СӨХ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хуримтлал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872480"/>
                  </a:ext>
                </a:extLst>
              </a:tr>
              <a:tr h="12405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өрөө /тоо/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өрөө /тоо/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өрөө /тоо/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өрөө /тоо/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217 төгрөг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төгрөг</a:t>
                      </a:r>
                      <a:endParaRPr lang="mn-MN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Орц тоо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Өрхийн тоо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217 төгрөг</a:t>
                      </a:r>
                      <a:endParaRPr lang="mn-MN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төгрөг</a:t>
                      </a:r>
                      <a:endParaRPr lang="mn-MN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5174059"/>
                  </a:ext>
                </a:extLst>
              </a:tr>
              <a:tr h="2147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байр 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434868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1008480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Шинэ СӨХ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4904634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11368830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39870699"/>
                  </a:ext>
                </a:extLst>
              </a:tr>
              <a:tr h="2147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байр 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436604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1012440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490753"/>
                  </a:ext>
                </a:extLst>
              </a:tr>
              <a:tr h="2147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байр 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432264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1002540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8349257"/>
                  </a:ext>
                </a:extLst>
              </a:tr>
              <a:tr h="2147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байр 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770350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1780350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9245613"/>
                  </a:ext>
                </a:extLst>
              </a:tr>
              <a:tr h="2147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389515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901725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2667182"/>
                  </a:ext>
                </a:extLst>
              </a:tr>
              <a:tr h="2147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887530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2057550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3874844"/>
                  </a:ext>
                </a:extLst>
              </a:tr>
              <a:tr h="2147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байр 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442463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1025145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7207437"/>
                  </a:ext>
                </a:extLst>
              </a:tr>
              <a:tr h="2147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байр 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555520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1290300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610897"/>
                  </a:ext>
                </a:extLst>
              </a:tr>
              <a:tr h="2147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байр 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555520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1290300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5201145"/>
                  </a:ext>
                </a:extLst>
              </a:tr>
              <a:tr h="2147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байр 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724780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1676400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Бурхант өргөө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5382685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12416003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94830041"/>
                  </a:ext>
                </a:extLst>
              </a:tr>
              <a:tr h="2147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байр 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389515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901725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0671315"/>
                  </a:ext>
                </a:extLst>
              </a:tr>
              <a:tr h="2147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байр 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887530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2057550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1502940"/>
                  </a:ext>
                </a:extLst>
              </a:tr>
              <a:tr h="2147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467635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1026053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217755"/>
                  </a:ext>
                </a:extLst>
              </a:tr>
              <a:tr h="2147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455700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1059300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4003171"/>
                  </a:ext>
                </a:extLst>
              </a:tr>
              <a:tr h="2147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байр 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455700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1059300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2598419"/>
                  </a:ext>
                </a:extLst>
              </a:tr>
              <a:tr h="2147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байр 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724780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1676400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8804312"/>
                  </a:ext>
                </a:extLst>
              </a:tr>
              <a:tr h="2147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389515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901725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6432250"/>
                  </a:ext>
                </a:extLst>
              </a:tr>
              <a:tr h="2147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байр 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887530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2057550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0971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730251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E2D2585B-3C14-4799-85CD-548C294B2A5A}"/>
              </a:ext>
            </a:extLst>
          </p:cNvPr>
          <p:cNvSpPr/>
          <p:nvPr/>
        </p:nvSpPr>
        <p:spPr>
          <a:xfrm>
            <a:off x="0" y="-297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EEC7476-706D-414B-8C3C-B106777FD6EA}"/>
              </a:ext>
            </a:extLst>
          </p:cNvPr>
          <p:cNvSpPr/>
          <p:nvPr/>
        </p:nvSpPr>
        <p:spPr>
          <a:xfrm>
            <a:off x="1944710" y="269977"/>
            <a:ext cx="75727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СУУЦ ӨМЧЛӨГЧДИЙН ХОЛБООГҮЙ ОРОН СУУЦНУУД</a:t>
            </a:r>
            <a:endParaRPr lang="mn-MN" sz="20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CDF839C-8542-48C8-861A-61AC5EA134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4602922"/>
              </p:ext>
            </p:extLst>
          </p:nvPr>
        </p:nvGraphicFramePr>
        <p:xfrm>
          <a:off x="197475" y="717664"/>
          <a:ext cx="11797049" cy="5941835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344545">
                  <a:extLst>
                    <a:ext uri="{9D8B030D-6E8A-4147-A177-3AD203B41FA5}">
                      <a16:colId xmlns:a16="http://schemas.microsoft.com/office/drawing/2014/main" val="1592235650"/>
                    </a:ext>
                  </a:extLst>
                </a:gridCol>
                <a:gridCol w="1042081">
                  <a:extLst>
                    <a:ext uri="{9D8B030D-6E8A-4147-A177-3AD203B41FA5}">
                      <a16:colId xmlns:a16="http://schemas.microsoft.com/office/drawing/2014/main" val="2500770551"/>
                    </a:ext>
                  </a:extLst>
                </a:gridCol>
                <a:gridCol w="781133">
                  <a:extLst>
                    <a:ext uri="{9D8B030D-6E8A-4147-A177-3AD203B41FA5}">
                      <a16:colId xmlns:a16="http://schemas.microsoft.com/office/drawing/2014/main" val="3765572285"/>
                    </a:ext>
                  </a:extLst>
                </a:gridCol>
                <a:gridCol w="624486">
                  <a:extLst>
                    <a:ext uri="{9D8B030D-6E8A-4147-A177-3AD203B41FA5}">
                      <a16:colId xmlns:a16="http://schemas.microsoft.com/office/drawing/2014/main" val="1108839271"/>
                    </a:ext>
                  </a:extLst>
                </a:gridCol>
                <a:gridCol w="3158322">
                  <a:extLst>
                    <a:ext uri="{9D8B030D-6E8A-4147-A177-3AD203B41FA5}">
                      <a16:colId xmlns:a16="http://schemas.microsoft.com/office/drawing/2014/main" val="1155598344"/>
                    </a:ext>
                  </a:extLst>
                </a:gridCol>
                <a:gridCol w="1765788">
                  <a:extLst>
                    <a:ext uri="{9D8B030D-6E8A-4147-A177-3AD203B41FA5}">
                      <a16:colId xmlns:a16="http://schemas.microsoft.com/office/drawing/2014/main" val="812002330"/>
                    </a:ext>
                  </a:extLst>
                </a:gridCol>
                <a:gridCol w="689087">
                  <a:extLst>
                    <a:ext uri="{9D8B030D-6E8A-4147-A177-3AD203B41FA5}">
                      <a16:colId xmlns:a16="http://schemas.microsoft.com/office/drawing/2014/main" val="2044073329"/>
                    </a:ext>
                  </a:extLst>
                </a:gridCol>
                <a:gridCol w="3391607">
                  <a:extLst>
                    <a:ext uri="{9D8B030D-6E8A-4147-A177-3AD203B41FA5}">
                      <a16:colId xmlns:a16="http://schemas.microsoft.com/office/drawing/2014/main" val="2930055442"/>
                    </a:ext>
                  </a:extLst>
                </a:gridCol>
              </a:tblGrid>
              <a:tr h="29941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Багууд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Орон сууцны тоо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mn-MN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СӨХ-гүй орон сууц</a:t>
                      </a:r>
                      <a:endParaRPr lang="mn-MN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Шинэ бүтцэд хамрагдах байрууд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СӨХ-д орох боломжгүй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7286521"/>
                  </a:ext>
                </a:extLst>
              </a:tr>
              <a:tr h="2994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тоо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нэршил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тоо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шалтгаан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49672910"/>
                  </a:ext>
                </a:extLst>
              </a:tr>
              <a:tr h="4686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баг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7-УБТЗ ажилчдын байр, Нийтийн 12 байр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78017182"/>
                  </a:ext>
                </a:extLst>
              </a:tr>
              <a:tr h="2629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баг</a:t>
                      </a:r>
                      <a:endParaRPr lang="mn-MN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ШШГ байр /хуучин холбооны газар/</a:t>
                      </a:r>
                      <a:endParaRPr lang="ru-RU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78499437"/>
                  </a:ext>
                </a:extLst>
              </a:tr>
              <a:tr h="2629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баг</a:t>
                      </a:r>
                      <a:endParaRPr lang="mn-MN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708, 710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45738690"/>
                  </a:ext>
                </a:extLst>
              </a:tr>
              <a:tr h="2629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баг</a:t>
                      </a:r>
                      <a:endParaRPr lang="mn-MN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18, 19, Будда-1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78970065"/>
                  </a:ext>
                </a:extLst>
              </a:tr>
              <a:tr h="2629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баг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4.9 байр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4.13 байр Парктаун-1 СӨХ-д</a:t>
                      </a:r>
                      <a:endParaRPr lang="mn-MN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31045686"/>
                  </a:ext>
                </a:extLst>
              </a:tr>
              <a:tr h="2629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баг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5.6, 5.7, 5.8, 5.10, 5.11, 4а, 12.1 </a:t>
                      </a:r>
                      <a:endParaRPr lang="ru-RU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12899276"/>
                  </a:ext>
                </a:extLst>
              </a:tr>
              <a:tr h="51291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баг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хороолол 1, 2, 3, 4, 12, 17, 321, 323, 331, 10А, 10 Б</a:t>
                      </a:r>
                      <a:endParaRPr lang="ru-RU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Гэрчилгээ гараагүй маргаантай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81490296"/>
                  </a:ext>
                </a:extLst>
              </a:tr>
              <a:tr h="4035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баг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Ногоон төгөл 1, 2, Булган-1255, ЦТ-101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"ДСЦТС" ХК-ны ажилчдын 101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25787210"/>
                  </a:ext>
                </a:extLst>
              </a:tr>
              <a:tr h="5207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баг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шүүхийн 18, 10 хороолол 8, 10, Оргил-1, 30 хороолол 3, 4, </a:t>
                      </a:r>
                      <a:endParaRPr lang="mn-MN" sz="160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ctr"/>
                      <a:r>
                        <a:rPr lang="ru-RU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Эрэл-29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Эрэл-29 нийтийн байр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06669495"/>
                  </a:ext>
                </a:extLst>
              </a:tr>
              <a:tr h="2629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баг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44А, 44Б, 43, 1002, 304, 51, 52</a:t>
                      </a:r>
                      <a:endParaRPr lang="ru-RU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Цэргийн ангийн ажилчдын ГД байр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61001916"/>
                  </a:ext>
                </a:extLst>
              </a:tr>
              <a:tr h="2629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баг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Номингийн 9 давхар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Шүүхийн маргаантай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02003866"/>
                  </a:ext>
                </a:extLst>
              </a:tr>
              <a:tr h="2629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Өргөө баг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03279134"/>
                  </a:ext>
                </a:extLst>
              </a:tr>
              <a:tr h="26296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mn-MN" sz="16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нийт</a:t>
                      </a:r>
                      <a:endParaRPr lang="mn-MN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221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211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9161167"/>
                  </a:ext>
                </a:extLst>
              </a:tr>
              <a:tr h="351489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 орон сууцыг СӨХ-той болгоно</a:t>
                      </a:r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32648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756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241A43A-7395-4C6C-9D8D-CF09C05680F7}"/>
              </a:ext>
            </a:extLst>
          </p:cNvPr>
          <p:cNvSpPr/>
          <p:nvPr/>
        </p:nvSpPr>
        <p:spPr>
          <a:xfrm>
            <a:off x="11749" y="0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47A6F2DE-4375-4922-B418-DDAD4AD74C94}"/>
              </a:ext>
            </a:extLst>
          </p:cNvPr>
          <p:cNvSpPr/>
          <p:nvPr/>
        </p:nvSpPr>
        <p:spPr>
          <a:xfrm>
            <a:off x="7585656" y="1518915"/>
            <a:ext cx="4327302" cy="3336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ДАРХАН СУМЫН ӨРГӨӨ БАГ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AutoNum type="arabicPeriod"/>
            </a:pPr>
            <a:r>
              <a:rPr lang="mn-M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1Б, 15, 16 байрууд </a:t>
            </a:r>
            <a:r>
              <a:rPr lang="mn-MN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402</a:t>
            </a:r>
            <a:r>
              <a:rPr lang="mn-MN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өрх </a:t>
            </a:r>
            <a:r>
              <a:rPr lang="mn-MN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6,345,735</a:t>
            </a:r>
            <a:r>
              <a:rPr lang="mn-MN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төгрөг</a:t>
            </a:r>
          </a:p>
          <a:p>
            <a:pPr marL="457200" indent="-457200" algn="just">
              <a:buFontTx/>
              <a:buAutoNum type="arabicPeriod"/>
            </a:pPr>
            <a:r>
              <a:rPr lang="mn-M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1А, 4, 5, 5Б, 7, 7А, 8Б, 9, 11, 14, 15, 17 байрууд </a:t>
            </a:r>
            <a:r>
              <a:rPr lang="mn-M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537</a:t>
            </a:r>
            <a:r>
              <a:rPr lang="mn-M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өрх 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mn-MN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654</a:t>
            </a:r>
            <a:r>
              <a:rPr lang="mn-MN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275</a:t>
            </a:r>
            <a:r>
              <a:rPr lang="mn-MN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төгрөг</a:t>
            </a:r>
          </a:p>
          <a:p>
            <a:pPr algn="just"/>
            <a:endParaRPr lang="mn-MN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094173-7EDE-4DD3-9161-D84B00D9D6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68" b="10228"/>
          <a:stretch/>
        </p:blipFill>
        <p:spPr>
          <a:xfrm>
            <a:off x="316174" y="867792"/>
            <a:ext cx="7269482" cy="512241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81FEAFE-6B0D-4D17-800E-8ED29A512A32}"/>
              </a:ext>
            </a:extLst>
          </p:cNvPr>
          <p:cNvSpPr/>
          <p:nvPr/>
        </p:nvSpPr>
        <p:spPr>
          <a:xfrm>
            <a:off x="2704564" y="1828799"/>
            <a:ext cx="437882" cy="229674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sz="1000" dirty="0"/>
              <a:t>1А</a:t>
            </a:r>
            <a:endParaRPr lang="en-US" sz="1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D178D2-A109-4081-AE64-48E5A4FCCE9E}"/>
              </a:ext>
            </a:extLst>
          </p:cNvPr>
          <p:cNvSpPr/>
          <p:nvPr/>
        </p:nvSpPr>
        <p:spPr>
          <a:xfrm>
            <a:off x="3142446" y="1903927"/>
            <a:ext cx="437882" cy="22967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sz="1400" dirty="0"/>
              <a:t>58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74364106"/>
      </p:ext>
    </p:extLst>
  </p:cSld>
  <p:clrMapOvr>
    <a:masterClrMapping/>
  </p:clrMapOvr>
  <p:transition spd="slow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241A43A-7395-4C6C-9D8D-CF09C05680F7}"/>
              </a:ext>
            </a:extLst>
          </p:cNvPr>
          <p:cNvSpPr/>
          <p:nvPr/>
        </p:nvSpPr>
        <p:spPr>
          <a:xfrm>
            <a:off x="11749" y="0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3419316"/>
              </p:ext>
            </p:extLst>
          </p:nvPr>
        </p:nvGraphicFramePr>
        <p:xfrm>
          <a:off x="2351312" y="1254033"/>
          <a:ext cx="7602584" cy="4389118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394208">
                  <a:extLst>
                    <a:ext uri="{9D8B030D-6E8A-4147-A177-3AD203B41FA5}">
                      <a16:colId xmlns:a16="http://schemas.microsoft.com/office/drawing/2014/main" val="4120464461"/>
                    </a:ext>
                  </a:extLst>
                </a:gridCol>
                <a:gridCol w="1576832">
                  <a:extLst>
                    <a:ext uri="{9D8B030D-6E8A-4147-A177-3AD203B41FA5}">
                      <a16:colId xmlns:a16="http://schemas.microsoft.com/office/drawing/2014/main" val="1747483730"/>
                    </a:ext>
                  </a:extLst>
                </a:gridCol>
                <a:gridCol w="1914725">
                  <a:extLst>
                    <a:ext uri="{9D8B030D-6E8A-4147-A177-3AD203B41FA5}">
                      <a16:colId xmlns:a16="http://schemas.microsoft.com/office/drawing/2014/main" val="2269480995"/>
                    </a:ext>
                  </a:extLst>
                </a:gridCol>
                <a:gridCol w="901047">
                  <a:extLst>
                    <a:ext uri="{9D8B030D-6E8A-4147-A177-3AD203B41FA5}">
                      <a16:colId xmlns:a16="http://schemas.microsoft.com/office/drawing/2014/main" val="2972527529"/>
                    </a:ext>
                  </a:extLst>
                </a:gridCol>
                <a:gridCol w="901047">
                  <a:extLst>
                    <a:ext uri="{9D8B030D-6E8A-4147-A177-3AD203B41FA5}">
                      <a16:colId xmlns:a16="http://schemas.microsoft.com/office/drawing/2014/main" val="2585129999"/>
                    </a:ext>
                  </a:extLst>
                </a:gridCol>
                <a:gridCol w="1914725">
                  <a:extLst>
                    <a:ext uri="{9D8B030D-6E8A-4147-A177-3AD203B41FA5}">
                      <a16:colId xmlns:a16="http://schemas.microsoft.com/office/drawing/2014/main" val="2811906390"/>
                    </a:ext>
                  </a:extLst>
                </a:gridCol>
              </a:tblGrid>
              <a:tr h="6869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Байрны дугаар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СӨХ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Өрхийн тоо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төгрөг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Айл өрхөөс авч байсан хуримтлал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77675845"/>
                  </a:ext>
                </a:extLst>
              </a:tr>
              <a:tr h="3868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22-15-р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Нарлаг өргөө</a:t>
                      </a:r>
                      <a:endParaRPr lang="mn-MN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489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831500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2444500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26650009"/>
                  </a:ext>
                </a:extLst>
              </a:tr>
              <a:tr h="2368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22-16-р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831500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7975914"/>
                  </a:ext>
                </a:extLst>
              </a:tr>
              <a:tr h="2368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21-17-р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781500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7243091"/>
                  </a:ext>
                </a:extLst>
              </a:tr>
              <a:tr h="2368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21-1а-байр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Оч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293550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1479000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402099"/>
                  </a:ext>
                </a:extLst>
              </a:tr>
              <a:tr h="2368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21-1б-байр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259950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3403002"/>
                  </a:ext>
                </a:extLst>
              </a:tr>
              <a:tr h="2368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21-4-р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156600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7484747"/>
                  </a:ext>
                </a:extLst>
              </a:tr>
              <a:tr h="2368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21--5-р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156600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12619"/>
                  </a:ext>
                </a:extLst>
              </a:tr>
              <a:tr h="2368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21-5б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156600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9110298"/>
                  </a:ext>
                </a:extLst>
              </a:tr>
              <a:tr h="2368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21-7-р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308550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3222149"/>
                  </a:ext>
                </a:extLst>
              </a:tr>
              <a:tr h="2368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21-7а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147150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3245111"/>
                  </a:ext>
                </a:extLst>
              </a:tr>
              <a:tr h="2368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21-8б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Жаргалант өргөө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156600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921900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80476956"/>
                  </a:ext>
                </a:extLst>
              </a:tr>
              <a:tr h="2368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21-9-р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308550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9498299"/>
                  </a:ext>
                </a:extLst>
              </a:tr>
              <a:tr h="2368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21-11-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149100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8256521"/>
                  </a:ext>
                </a:extLst>
              </a:tr>
              <a:tr h="2368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21-14-р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151050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7661390"/>
                  </a:ext>
                </a:extLst>
              </a:tr>
              <a:tr h="2368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21-15-р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156600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20662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7083227"/>
      </p:ext>
    </p:extLst>
  </p:cSld>
  <p:clrMapOvr>
    <a:masterClrMapping/>
  </p:clrMapOvr>
  <p:transition spd="slow">
    <p:push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241A43A-7395-4C6C-9D8D-CF09C05680F7}"/>
              </a:ext>
            </a:extLst>
          </p:cNvPr>
          <p:cNvSpPr/>
          <p:nvPr/>
        </p:nvSpPr>
        <p:spPr>
          <a:xfrm>
            <a:off x="0" y="0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092001"/>
              </p:ext>
            </p:extLst>
          </p:nvPr>
        </p:nvGraphicFramePr>
        <p:xfrm>
          <a:off x="940527" y="731516"/>
          <a:ext cx="10136775" cy="5225147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922758">
                  <a:extLst>
                    <a:ext uri="{9D8B030D-6E8A-4147-A177-3AD203B41FA5}">
                      <a16:colId xmlns:a16="http://schemas.microsoft.com/office/drawing/2014/main" val="3091945805"/>
                    </a:ext>
                  </a:extLst>
                </a:gridCol>
                <a:gridCol w="1180589">
                  <a:extLst>
                    <a:ext uri="{9D8B030D-6E8A-4147-A177-3AD203B41FA5}">
                      <a16:colId xmlns:a16="http://schemas.microsoft.com/office/drawing/2014/main" val="186219343"/>
                    </a:ext>
                  </a:extLst>
                </a:gridCol>
                <a:gridCol w="578986">
                  <a:extLst>
                    <a:ext uri="{9D8B030D-6E8A-4147-A177-3AD203B41FA5}">
                      <a16:colId xmlns:a16="http://schemas.microsoft.com/office/drawing/2014/main" val="1437078292"/>
                    </a:ext>
                  </a:extLst>
                </a:gridCol>
                <a:gridCol w="578986">
                  <a:extLst>
                    <a:ext uri="{9D8B030D-6E8A-4147-A177-3AD203B41FA5}">
                      <a16:colId xmlns:a16="http://schemas.microsoft.com/office/drawing/2014/main" val="1158771798"/>
                    </a:ext>
                  </a:extLst>
                </a:gridCol>
                <a:gridCol w="578986">
                  <a:extLst>
                    <a:ext uri="{9D8B030D-6E8A-4147-A177-3AD203B41FA5}">
                      <a16:colId xmlns:a16="http://schemas.microsoft.com/office/drawing/2014/main" val="3398109017"/>
                    </a:ext>
                  </a:extLst>
                </a:gridCol>
                <a:gridCol w="578986">
                  <a:extLst>
                    <a:ext uri="{9D8B030D-6E8A-4147-A177-3AD203B41FA5}">
                      <a16:colId xmlns:a16="http://schemas.microsoft.com/office/drawing/2014/main" val="1488458035"/>
                    </a:ext>
                  </a:extLst>
                </a:gridCol>
                <a:gridCol w="922758">
                  <a:extLst>
                    <a:ext uri="{9D8B030D-6E8A-4147-A177-3AD203B41FA5}">
                      <a16:colId xmlns:a16="http://schemas.microsoft.com/office/drawing/2014/main" val="788013620"/>
                    </a:ext>
                  </a:extLst>
                </a:gridCol>
                <a:gridCol w="922758">
                  <a:extLst>
                    <a:ext uri="{9D8B030D-6E8A-4147-A177-3AD203B41FA5}">
                      <a16:colId xmlns:a16="http://schemas.microsoft.com/office/drawing/2014/main" val="2991132819"/>
                    </a:ext>
                  </a:extLst>
                </a:gridCol>
                <a:gridCol w="692069">
                  <a:extLst>
                    <a:ext uri="{9D8B030D-6E8A-4147-A177-3AD203B41FA5}">
                      <a16:colId xmlns:a16="http://schemas.microsoft.com/office/drawing/2014/main" val="1486182990"/>
                    </a:ext>
                  </a:extLst>
                </a:gridCol>
                <a:gridCol w="692069">
                  <a:extLst>
                    <a:ext uri="{9D8B030D-6E8A-4147-A177-3AD203B41FA5}">
                      <a16:colId xmlns:a16="http://schemas.microsoft.com/office/drawing/2014/main" val="2218218664"/>
                    </a:ext>
                  </a:extLst>
                </a:gridCol>
                <a:gridCol w="669452">
                  <a:extLst>
                    <a:ext uri="{9D8B030D-6E8A-4147-A177-3AD203B41FA5}">
                      <a16:colId xmlns:a16="http://schemas.microsoft.com/office/drawing/2014/main" val="3391245324"/>
                    </a:ext>
                  </a:extLst>
                </a:gridCol>
                <a:gridCol w="909189">
                  <a:extLst>
                    <a:ext uri="{9D8B030D-6E8A-4147-A177-3AD203B41FA5}">
                      <a16:colId xmlns:a16="http://schemas.microsoft.com/office/drawing/2014/main" val="1580390329"/>
                    </a:ext>
                  </a:extLst>
                </a:gridCol>
                <a:gridCol w="909189">
                  <a:extLst>
                    <a:ext uri="{9D8B030D-6E8A-4147-A177-3AD203B41FA5}">
                      <a16:colId xmlns:a16="http://schemas.microsoft.com/office/drawing/2014/main" val="4203869825"/>
                    </a:ext>
                  </a:extLst>
                </a:gridCol>
              </a:tblGrid>
              <a:tr h="65141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Байрны дугаар</a:t>
                      </a:r>
                      <a:endParaRPr lang="mn-MN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өрөө /тоо/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өрөө /тоо/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өрөө /тоо/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өрөө /тоо/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mn-MN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Шинэ тариф</a:t>
                      </a:r>
                      <a:endParaRPr lang="mn-MN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Орцны </a:t>
                      </a:r>
                      <a:r>
                        <a:rPr lang="mn-MN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тоо</a:t>
                      </a:r>
                      <a:endParaRPr lang="mn-MN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Өрхийн тоо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СӨХ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mn-MN" sz="140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Хуримтлал</a:t>
                      </a:r>
                      <a:endParaRPr lang="mn-MN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7206801"/>
                  </a:ext>
                </a:extLst>
              </a:tr>
              <a:tr h="4573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217 төгрөг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төгрөг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217 төгрөг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төгрөг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03772337"/>
                  </a:ext>
                </a:extLst>
              </a:tr>
              <a:tr h="2771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22-15-р байр</a:t>
                      </a:r>
                      <a:endParaRPr lang="mn-MN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1177442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2743950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Шинэ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2720095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6345735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99429363"/>
                  </a:ext>
                </a:extLst>
              </a:tr>
              <a:tr h="2771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22-16-р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1177442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2743950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4904908"/>
                  </a:ext>
                </a:extLst>
              </a:tr>
              <a:tr h="2771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21-1б-байр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365211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857835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0212513"/>
                  </a:ext>
                </a:extLst>
              </a:tr>
              <a:tr h="2771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21-8б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220255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522000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Шинэ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4111716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9654275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48155459"/>
                  </a:ext>
                </a:extLst>
              </a:tr>
              <a:tr h="2771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21-9-р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433783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1018215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4874429"/>
                  </a:ext>
                </a:extLst>
              </a:tr>
              <a:tr h="2771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21-11-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209405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497000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5883724"/>
                  </a:ext>
                </a:extLst>
              </a:tr>
              <a:tr h="2771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21-14-р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212443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498465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7125975"/>
                  </a:ext>
                </a:extLst>
              </a:tr>
              <a:tr h="2771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21-15-р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220255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516780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700903"/>
                  </a:ext>
                </a:extLst>
              </a:tr>
              <a:tr h="2771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21-17-р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1100841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2578950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6116187"/>
                  </a:ext>
                </a:extLst>
              </a:tr>
              <a:tr h="2771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21-1а-байр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412734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968715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040987"/>
                  </a:ext>
                </a:extLst>
              </a:tr>
              <a:tr h="2771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21-7-р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434217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1018215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4421385"/>
                  </a:ext>
                </a:extLst>
              </a:tr>
              <a:tr h="2771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21-7а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207018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485595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6996893"/>
                  </a:ext>
                </a:extLst>
              </a:tr>
              <a:tr h="2771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21-4-р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220255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516780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7809921"/>
                  </a:ext>
                </a:extLst>
              </a:tr>
              <a:tr h="2771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21--5-р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220255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516780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3731453"/>
                  </a:ext>
                </a:extLst>
              </a:tr>
              <a:tr h="2356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4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21-5б байр</a:t>
                      </a:r>
                      <a:endParaRPr lang="mn-MN" sz="14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220255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516780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92847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8623926"/>
      </p:ext>
    </p:extLst>
  </p:cSld>
  <p:clrMapOvr>
    <a:masterClrMapping/>
  </p:clrMapOvr>
  <p:transition spd="slow">
    <p:push dir="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241A43A-7395-4C6C-9D8D-CF09C05680F7}"/>
              </a:ext>
            </a:extLst>
          </p:cNvPr>
          <p:cNvSpPr/>
          <p:nvPr/>
        </p:nvSpPr>
        <p:spPr>
          <a:xfrm>
            <a:off x="-7183" y="2357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941D76C-8F10-438A-8C8C-87CF9B4C3C60}"/>
              </a:ext>
            </a:extLst>
          </p:cNvPr>
          <p:cNvCxnSpPr>
            <a:cxnSpLocks/>
          </p:cNvCxnSpPr>
          <p:nvPr/>
        </p:nvCxnSpPr>
        <p:spPr>
          <a:xfrm>
            <a:off x="6090107" y="-130683"/>
            <a:ext cx="0" cy="716965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7D37285-A8F8-4DAD-ADB7-F55EA610B9E5}"/>
              </a:ext>
            </a:extLst>
          </p:cNvPr>
          <p:cNvGrpSpPr/>
          <p:nvPr/>
        </p:nvGrpSpPr>
        <p:grpSpPr>
          <a:xfrm>
            <a:off x="5809429" y="1448140"/>
            <a:ext cx="543126" cy="543126"/>
            <a:chOff x="5809429" y="1448140"/>
            <a:chExt cx="543126" cy="543126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385B0C45-687B-4B91-ACB2-06A81980D8C8}"/>
                </a:ext>
              </a:extLst>
            </p:cNvPr>
            <p:cNvSpPr/>
            <p:nvPr/>
          </p:nvSpPr>
          <p:spPr>
            <a:xfrm>
              <a:off x="5809429" y="1448140"/>
              <a:ext cx="543126" cy="54312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latin typeface="Bahnschrift Condensed" panose="020B0502040204020203" pitchFamily="34" charset="0"/>
              </a:endParaRPr>
            </a:p>
          </p:txBody>
        </p:sp>
        <p:pic>
          <p:nvPicPr>
            <p:cNvPr id="6" name="Graphic 5" descr="Telephone">
              <a:extLst>
                <a:ext uri="{FF2B5EF4-FFF2-40B4-BE49-F238E27FC236}">
                  <a16:creationId xmlns:a16="http://schemas.microsoft.com/office/drawing/2014/main" id="{D894CC93-AE13-4717-AD9C-24F21222F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5933443" y="1572154"/>
              <a:ext cx="295097" cy="295097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8C73E4C-8AA4-4123-9FA3-08F90027BD68}"/>
              </a:ext>
            </a:extLst>
          </p:cNvPr>
          <p:cNvGrpSpPr/>
          <p:nvPr/>
        </p:nvGrpSpPr>
        <p:grpSpPr>
          <a:xfrm>
            <a:off x="5824437" y="5208104"/>
            <a:ext cx="543126" cy="543126"/>
            <a:chOff x="5824437" y="5208104"/>
            <a:chExt cx="543126" cy="543126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EF1375F8-2033-4F30-B122-D7A992F3C7EF}"/>
                </a:ext>
              </a:extLst>
            </p:cNvPr>
            <p:cNvSpPr/>
            <p:nvPr/>
          </p:nvSpPr>
          <p:spPr>
            <a:xfrm>
              <a:off x="5824437" y="5208104"/>
              <a:ext cx="543126" cy="54312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latin typeface="Bahnschrift Condensed" panose="020B0502040204020203" pitchFamily="34" charset="0"/>
              </a:endParaRPr>
            </a:p>
          </p:txBody>
        </p:sp>
        <p:pic>
          <p:nvPicPr>
            <p:cNvPr id="13" name="Graphic 12" descr="Laptop">
              <a:extLst>
                <a:ext uri="{FF2B5EF4-FFF2-40B4-BE49-F238E27FC236}">
                  <a16:creationId xmlns:a16="http://schemas.microsoft.com/office/drawing/2014/main" id="{5810F332-1E43-49DC-A828-C226627AE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948450" y="5326443"/>
              <a:ext cx="295098" cy="295098"/>
            </a:xfrm>
            <a:prstGeom prst="rect">
              <a:avLst/>
            </a:prstGeom>
          </p:spPr>
        </p:pic>
      </p:grpSp>
      <p:sp>
        <p:nvSpPr>
          <p:cNvPr id="86" name="Rectangle 85">
            <a:extLst>
              <a:ext uri="{FF2B5EF4-FFF2-40B4-BE49-F238E27FC236}">
                <a16:creationId xmlns:a16="http://schemas.microsoft.com/office/drawing/2014/main" id="{47A6F2DE-4375-4922-B418-DDAD4AD74C94}"/>
              </a:ext>
            </a:extLst>
          </p:cNvPr>
          <p:cNvSpPr/>
          <p:nvPr/>
        </p:nvSpPr>
        <p:spPr>
          <a:xfrm>
            <a:off x="1171978" y="5142911"/>
            <a:ext cx="4444178" cy="707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mn-M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Удирдах зөвлөлд ИНХ-ын дарга, Аймаг, сумын ИХТөлөөлөгч нарыг оруулах </a:t>
            </a:r>
            <a:endParaRPr lang="en-US" sz="2000" b="1" dirty="0">
              <a:solidFill>
                <a:schemeClr val="bg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268D068-E7F8-4223-BC84-BE7A831609F9}"/>
              </a:ext>
            </a:extLst>
          </p:cNvPr>
          <p:cNvGrpSpPr/>
          <p:nvPr/>
        </p:nvGrpSpPr>
        <p:grpSpPr>
          <a:xfrm>
            <a:off x="5364683" y="3015941"/>
            <a:ext cx="1450847" cy="1450847"/>
            <a:chOff x="5355567" y="3059402"/>
            <a:chExt cx="1450847" cy="1450847"/>
          </a:xfrm>
          <a:solidFill>
            <a:schemeClr val="accent5"/>
          </a:solidFill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01D0DCBB-6647-41CE-B14F-739A9619F20B}"/>
                </a:ext>
              </a:extLst>
            </p:cNvPr>
            <p:cNvSpPr/>
            <p:nvPr/>
          </p:nvSpPr>
          <p:spPr>
            <a:xfrm>
              <a:off x="5355567" y="3059402"/>
              <a:ext cx="1450847" cy="1450847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Bahnschrift Condensed" panose="020B0502040204020203" pitchFamily="34" charset="0"/>
              </a:endParaRPr>
            </a:p>
          </p:txBody>
        </p: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F4D6C09E-39B8-4307-97AE-5DAC799A2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  <a14:imgEffect>
                        <a14:brightnessContrast contrast="-6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5668" y="3569503"/>
              <a:ext cx="430644" cy="430644"/>
            </a:xfrm>
            <a:prstGeom prst="rect">
              <a:avLst/>
            </a:prstGeom>
            <a:grpFill/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D5F41A6-4080-4C97-88F1-84DB19F7F07C}"/>
              </a:ext>
            </a:extLst>
          </p:cNvPr>
          <p:cNvSpPr/>
          <p:nvPr/>
        </p:nvSpPr>
        <p:spPr>
          <a:xfrm>
            <a:off x="6555050" y="1366183"/>
            <a:ext cx="4149269" cy="707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mn-M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Удирдах зөвлөлд байр бүрээс төлөөлөл оруулах 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2841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241A43A-7395-4C6C-9D8D-CF09C05680F7}"/>
              </a:ext>
            </a:extLst>
          </p:cNvPr>
          <p:cNvSpPr/>
          <p:nvPr/>
        </p:nvSpPr>
        <p:spPr>
          <a:xfrm>
            <a:off x="-7183" y="2357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941D76C-8F10-438A-8C8C-87CF9B4C3C60}"/>
              </a:ext>
            </a:extLst>
          </p:cNvPr>
          <p:cNvCxnSpPr>
            <a:cxnSpLocks/>
          </p:cNvCxnSpPr>
          <p:nvPr/>
        </p:nvCxnSpPr>
        <p:spPr>
          <a:xfrm>
            <a:off x="2352608" y="0"/>
            <a:ext cx="0" cy="716965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4C1F2772-AB0D-48BC-BFBB-5568EACC96A5}"/>
              </a:ext>
            </a:extLst>
          </p:cNvPr>
          <p:cNvSpPr/>
          <p:nvPr/>
        </p:nvSpPr>
        <p:spPr>
          <a:xfrm>
            <a:off x="3617057" y="3063004"/>
            <a:ext cx="5180712" cy="707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mn-M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Төлбөрийн нэгдсэн биллийг бий болгох буюу </a:t>
            </a:r>
            <a:r>
              <a:rPr lang="en-US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 CENTER </a:t>
            </a:r>
            <a:r>
              <a:rPr lang="mn-M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байгуулах. </a:t>
            </a:r>
            <a:endParaRPr lang="en-US" sz="2000" b="1" dirty="0">
              <a:solidFill>
                <a:schemeClr val="bg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7D37285-A8F8-4DAD-ADB7-F55EA610B9E5}"/>
              </a:ext>
            </a:extLst>
          </p:cNvPr>
          <p:cNvGrpSpPr/>
          <p:nvPr/>
        </p:nvGrpSpPr>
        <p:grpSpPr>
          <a:xfrm>
            <a:off x="2081046" y="1092314"/>
            <a:ext cx="543126" cy="543126"/>
            <a:chOff x="5809429" y="1448140"/>
            <a:chExt cx="543126" cy="543126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385B0C45-687B-4B91-ACB2-06A81980D8C8}"/>
                </a:ext>
              </a:extLst>
            </p:cNvPr>
            <p:cNvSpPr/>
            <p:nvPr/>
          </p:nvSpPr>
          <p:spPr>
            <a:xfrm>
              <a:off x="5809429" y="1448140"/>
              <a:ext cx="543126" cy="54312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latin typeface="Bahnschrift Condensed" panose="020B0502040204020203" pitchFamily="34" charset="0"/>
              </a:endParaRPr>
            </a:p>
          </p:txBody>
        </p:sp>
        <p:pic>
          <p:nvPicPr>
            <p:cNvPr id="6" name="Graphic 5" descr="Telephone">
              <a:extLst>
                <a:ext uri="{FF2B5EF4-FFF2-40B4-BE49-F238E27FC236}">
                  <a16:creationId xmlns:a16="http://schemas.microsoft.com/office/drawing/2014/main" id="{D894CC93-AE13-4717-AD9C-24F21222F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5933443" y="1572154"/>
              <a:ext cx="295097" cy="295097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8C73E4C-8AA4-4123-9FA3-08F90027BD68}"/>
              </a:ext>
            </a:extLst>
          </p:cNvPr>
          <p:cNvGrpSpPr/>
          <p:nvPr/>
        </p:nvGrpSpPr>
        <p:grpSpPr>
          <a:xfrm>
            <a:off x="2096054" y="4852278"/>
            <a:ext cx="543126" cy="543126"/>
            <a:chOff x="5824437" y="5208104"/>
            <a:chExt cx="543126" cy="543126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EF1375F8-2033-4F30-B122-D7A992F3C7EF}"/>
                </a:ext>
              </a:extLst>
            </p:cNvPr>
            <p:cNvSpPr/>
            <p:nvPr/>
          </p:nvSpPr>
          <p:spPr>
            <a:xfrm>
              <a:off x="5824437" y="5208104"/>
              <a:ext cx="543126" cy="54312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latin typeface="Bahnschrift Condensed" panose="020B0502040204020203" pitchFamily="34" charset="0"/>
              </a:endParaRPr>
            </a:p>
          </p:txBody>
        </p:sp>
        <p:pic>
          <p:nvPicPr>
            <p:cNvPr id="13" name="Graphic 12" descr="Laptop">
              <a:extLst>
                <a:ext uri="{FF2B5EF4-FFF2-40B4-BE49-F238E27FC236}">
                  <a16:creationId xmlns:a16="http://schemas.microsoft.com/office/drawing/2014/main" id="{5810F332-1E43-49DC-A828-C226627AE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948450" y="5326443"/>
              <a:ext cx="295098" cy="295098"/>
            </a:xfrm>
            <a:prstGeom prst="rect">
              <a:avLst/>
            </a:prstGeom>
          </p:spPr>
        </p:pic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01D0DCBB-6647-41CE-B14F-739A9619F20B}"/>
              </a:ext>
            </a:extLst>
          </p:cNvPr>
          <p:cNvSpPr/>
          <p:nvPr/>
        </p:nvSpPr>
        <p:spPr>
          <a:xfrm>
            <a:off x="1627184" y="2703576"/>
            <a:ext cx="1450847" cy="1450847"/>
          </a:xfrm>
          <a:prstGeom prst="ellipse">
            <a:avLst/>
          </a:prstGeom>
          <a:solidFill>
            <a:srgbClr val="FF5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Bahnschrift Condensed" panose="020B0502040204020203" pitchFamily="34" charset="0"/>
            </a:endParaRPr>
          </a:p>
        </p:txBody>
      </p:sp>
      <p:pic>
        <p:nvPicPr>
          <p:cNvPr id="16" name="Graphic 15" descr="Download from cloud">
            <a:extLst>
              <a:ext uri="{FF2B5EF4-FFF2-40B4-BE49-F238E27FC236}">
                <a16:creationId xmlns:a16="http://schemas.microsoft.com/office/drawing/2014/main" id="{6CC99306-0AE8-4BDB-8B9E-C5CAFD8114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997820" y="3074212"/>
            <a:ext cx="709575" cy="7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38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19D3C49-9A77-423F-BD48-97242CD1502C}"/>
              </a:ext>
            </a:extLst>
          </p:cNvPr>
          <p:cNvSpPr/>
          <p:nvPr/>
        </p:nvSpPr>
        <p:spPr>
          <a:xfrm>
            <a:off x="-7183" y="2357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941D76C-8F10-438A-8C8C-87CF9B4C3C60}"/>
              </a:ext>
            </a:extLst>
          </p:cNvPr>
          <p:cNvCxnSpPr>
            <a:cxnSpLocks/>
          </p:cNvCxnSpPr>
          <p:nvPr/>
        </p:nvCxnSpPr>
        <p:spPr>
          <a:xfrm>
            <a:off x="7714720" y="0"/>
            <a:ext cx="0" cy="716965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id="{47A6F2DE-4375-4922-B418-DDAD4AD74C94}"/>
              </a:ext>
            </a:extLst>
          </p:cNvPr>
          <p:cNvSpPr/>
          <p:nvPr/>
        </p:nvSpPr>
        <p:spPr>
          <a:xfrm>
            <a:off x="1579663" y="2658571"/>
            <a:ext cx="5179978" cy="18525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mn-MN" sz="20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1м2</a:t>
            </a:r>
            <a:r>
              <a:rPr lang="mn-MN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-аас </a:t>
            </a:r>
            <a:r>
              <a:rPr lang="mn-M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авах засвар </a:t>
            </a:r>
            <a:r>
              <a:rPr lang="mn-MN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үйлчилгээний </a:t>
            </a:r>
            <a:r>
              <a:rPr lang="mn-MN" sz="2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хөлсийг </a:t>
            </a:r>
            <a:r>
              <a:rPr lang="en-US" sz="2000" b="1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217</a:t>
            </a:r>
            <a:r>
              <a:rPr lang="mn-MN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төгрөгөөр тооцож авах.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385B0C45-687B-4B91-ACB2-06A81980D8C8}"/>
              </a:ext>
            </a:extLst>
          </p:cNvPr>
          <p:cNvSpPr/>
          <p:nvPr/>
        </p:nvSpPr>
        <p:spPr>
          <a:xfrm>
            <a:off x="7434040" y="781532"/>
            <a:ext cx="543126" cy="54312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latin typeface="Bahnschrift Condensed" panose="020B0502040204020203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1D515BC-37F1-493D-A497-E27189A97261}"/>
              </a:ext>
            </a:extLst>
          </p:cNvPr>
          <p:cNvGrpSpPr/>
          <p:nvPr/>
        </p:nvGrpSpPr>
        <p:grpSpPr>
          <a:xfrm>
            <a:off x="6989296" y="2703576"/>
            <a:ext cx="1450847" cy="1450847"/>
            <a:chOff x="5355567" y="3059402"/>
            <a:chExt cx="1450847" cy="1450847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01D0DCBB-6647-41CE-B14F-739A9619F20B}"/>
                </a:ext>
              </a:extLst>
            </p:cNvPr>
            <p:cNvSpPr/>
            <p:nvPr/>
          </p:nvSpPr>
          <p:spPr>
            <a:xfrm>
              <a:off x="5355567" y="3059402"/>
              <a:ext cx="1450847" cy="1450847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Bahnschrift Condensed" panose="020B0502040204020203" pitchFamily="34" charset="0"/>
              </a:endParaRPr>
            </a:p>
          </p:txBody>
        </p:sp>
        <p:pic>
          <p:nvPicPr>
            <p:cNvPr id="5" name="Graphic 4" descr="Link">
              <a:extLst>
                <a:ext uri="{FF2B5EF4-FFF2-40B4-BE49-F238E27FC236}">
                  <a16:creationId xmlns:a16="http://schemas.microsoft.com/office/drawing/2014/main" id="{32DBDB19-3F6D-4935-A4AE-9B3E6DA7E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5814877" y="3496265"/>
              <a:ext cx="566362" cy="566362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7DC36EB-DD93-4B5E-8878-AC03A2F28CB4}"/>
              </a:ext>
            </a:extLst>
          </p:cNvPr>
          <p:cNvGrpSpPr/>
          <p:nvPr/>
        </p:nvGrpSpPr>
        <p:grpSpPr>
          <a:xfrm>
            <a:off x="7449050" y="5338787"/>
            <a:ext cx="543126" cy="543126"/>
            <a:chOff x="5824437" y="5208104"/>
            <a:chExt cx="543126" cy="543126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EF1375F8-2033-4F30-B122-D7A992F3C7EF}"/>
                </a:ext>
              </a:extLst>
            </p:cNvPr>
            <p:cNvSpPr/>
            <p:nvPr/>
          </p:nvSpPr>
          <p:spPr>
            <a:xfrm>
              <a:off x="5824437" y="5208104"/>
              <a:ext cx="543126" cy="54312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>
                <a:latin typeface="Bahnschrift Condensed" panose="020B0502040204020203" pitchFamily="34" charset="0"/>
              </a:endParaRPr>
            </a:p>
          </p:txBody>
        </p:sp>
        <p:pic>
          <p:nvPicPr>
            <p:cNvPr id="8" name="Graphic 7" descr="Send">
              <a:extLst>
                <a:ext uri="{FF2B5EF4-FFF2-40B4-BE49-F238E27FC236}">
                  <a16:creationId xmlns:a16="http://schemas.microsoft.com/office/drawing/2014/main" id="{DDF240B9-DF40-4D00-89CB-CE34F5CC4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933441" y="5328777"/>
              <a:ext cx="295098" cy="2950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1149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62C207-ED26-49AD-A406-B7D66CEE73F0}"/>
              </a:ext>
            </a:extLst>
          </p:cNvPr>
          <p:cNvSpPr/>
          <p:nvPr/>
        </p:nvSpPr>
        <p:spPr>
          <a:xfrm>
            <a:off x="0" y="0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106B6A-D41B-4F57-B4B7-63C47AF4C218}"/>
              </a:ext>
            </a:extLst>
          </p:cNvPr>
          <p:cNvSpPr/>
          <p:nvPr/>
        </p:nvSpPr>
        <p:spPr>
          <a:xfrm>
            <a:off x="728843" y="2336913"/>
            <a:ext cx="107486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mn-M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Бараа материалын үнийн өсөлтийн хувьтай харьцуулан жишиг үнийн тарифийг гаргалаа. 2021 оны 1 дүгээр улирлыг 2022 оны 01 дүгээр улиралтай харьцуулахад өргөн хэрэглээний бараа материалын үнэ 45%-иар өссөн тул СӨХ-ны төлбөрийг 150 төгрөгөөс 217 байхаар тооцоолов.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23F376-A06E-4BC7-8D3C-AECC6675E3E1}"/>
              </a:ext>
            </a:extLst>
          </p:cNvPr>
          <p:cNvSpPr/>
          <p:nvPr/>
        </p:nvSpPr>
        <p:spPr>
          <a:xfrm>
            <a:off x="721660" y="3121743"/>
            <a:ext cx="10748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mn-MN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85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6924660-9E2A-4370-AB86-E707062AD275}"/>
              </a:ext>
            </a:extLst>
          </p:cNvPr>
          <p:cNvSpPr/>
          <p:nvPr/>
        </p:nvSpPr>
        <p:spPr>
          <a:xfrm>
            <a:off x="-7183" y="2357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73101" y="1346200"/>
          <a:ext cx="5422899" cy="3517899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363611">
                  <a:extLst>
                    <a:ext uri="{9D8B030D-6E8A-4147-A177-3AD203B41FA5}">
                      <a16:colId xmlns:a16="http://schemas.microsoft.com/office/drawing/2014/main" val="1390867365"/>
                    </a:ext>
                  </a:extLst>
                </a:gridCol>
                <a:gridCol w="907075">
                  <a:extLst>
                    <a:ext uri="{9D8B030D-6E8A-4147-A177-3AD203B41FA5}">
                      <a16:colId xmlns:a16="http://schemas.microsoft.com/office/drawing/2014/main" val="3101862706"/>
                    </a:ext>
                  </a:extLst>
                </a:gridCol>
                <a:gridCol w="888313">
                  <a:extLst>
                    <a:ext uri="{9D8B030D-6E8A-4147-A177-3AD203B41FA5}">
                      <a16:colId xmlns:a16="http://schemas.microsoft.com/office/drawing/2014/main" val="3805588857"/>
                    </a:ext>
                  </a:extLst>
                </a:gridCol>
                <a:gridCol w="331546">
                  <a:extLst>
                    <a:ext uri="{9D8B030D-6E8A-4147-A177-3AD203B41FA5}">
                      <a16:colId xmlns:a16="http://schemas.microsoft.com/office/drawing/2014/main" val="1531197095"/>
                    </a:ext>
                  </a:extLst>
                </a:gridCol>
                <a:gridCol w="504365">
                  <a:extLst>
                    <a:ext uri="{9D8B030D-6E8A-4147-A177-3AD203B41FA5}">
                      <a16:colId xmlns:a16="http://schemas.microsoft.com/office/drawing/2014/main" val="460238669"/>
                    </a:ext>
                  </a:extLst>
                </a:gridCol>
                <a:gridCol w="662689">
                  <a:extLst>
                    <a:ext uri="{9D8B030D-6E8A-4147-A177-3AD203B41FA5}">
                      <a16:colId xmlns:a16="http://schemas.microsoft.com/office/drawing/2014/main" val="2776977814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3892158055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3573486094"/>
                    </a:ext>
                  </a:extLst>
                </a:gridCol>
              </a:tblGrid>
              <a:tr h="9381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Байр</a:t>
                      </a:r>
                      <a:endParaRPr lang="mn-MN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Өрөөнүүд</a:t>
                      </a:r>
                      <a:endParaRPr lang="mn-MN" sz="12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Мкв</a:t>
                      </a:r>
                      <a:endParaRPr lang="mn-MN" sz="12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1мкв үнэ</a:t>
                      </a:r>
                      <a:endParaRPr lang="mn-MN" sz="12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СӨХ төлбөр</a:t>
                      </a:r>
                      <a:endParaRPr lang="mn-MN" sz="12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Үйлчлэгчийн цалин</a:t>
                      </a:r>
                      <a:endParaRPr lang="mn-MN" sz="12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Үнэ</a:t>
                      </a:r>
                      <a:endParaRPr lang="mn-MN" sz="12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74727065"/>
                  </a:ext>
                </a:extLst>
              </a:tr>
              <a:tr h="3224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mn-MN" sz="12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Тоосгон орон сууц</a:t>
                      </a:r>
                      <a:endParaRPr lang="mn-MN" sz="12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өрөө</a:t>
                      </a:r>
                      <a:endParaRPr lang="mn-MN" sz="12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217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5425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5000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10425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56553102"/>
                  </a:ext>
                </a:extLst>
              </a:tr>
              <a:tr h="3224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өрөө</a:t>
                      </a:r>
                      <a:endParaRPr lang="mn-MN" sz="12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217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7812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5000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12812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16834130"/>
                  </a:ext>
                </a:extLst>
              </a:tr>
              <a:tr h="3224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өрөө</a:t>
                      </a:r>
                      <a:endParaRPr lang="mn-MN" sz="12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217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9982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5000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14982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94176750"/>
                  </a:ext>
                </a:extLst>
              </a:tr>
              <a:tr h="3224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өрөө</a:t>
                      </a:r>
                      <a:endParaRPr lang="mn-MN" sz="12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217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12369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5000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17369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37061675"/>
                  </a:ext>
                </a:extLst>
              </a:tr>
              <a:tr h="3224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mn-MN" sz="12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Угсармал орон сууц</a:t>
                      </a:r>
                      <a:endParaRPr lang="mn-MN" sz="12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өрөө</a:t>
                      </a:r>
                      <a:endParaRPr lang="mn-MN" sz="12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217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5642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5000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10642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90017162"/>
                  </a:ext>
                </a:extLst>
              </a:tr>
              <a:tr h="3224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өрөө</a:t>
                      </a:r>
                      <a:endParaRPr lang="mn-MN" sz="12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217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8029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5000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13029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93033633"/>
                  </a:ext>
                </a:extLst>
              </a:tr>
              <a:tr h="3224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өрөө</a:t>
                      </a:r>
                      <a:endParaRPr lang="mn-MN" sz="12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217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10199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5000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15199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96172510"/>
                  </a:ext>
                </a:extLst>
              </a:tr>
              <a:tr h="3224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2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өрөө</a:t>
                      </a:r>
                      <a:endParaRPr lang="mn-MN" sz="12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217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12586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5000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17586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52962135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883400" y="1346201"/>
          <a:ext cx="3797301" cy="3517898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742511">
                  <a:extLst>
                    <a:ext uri="{9D8B030D-6E8A-4147-A177-3AD203B41FA5}">
                      <a16:colId xmlns:a16="http://schemas.microsoft.com/office/drawing/2014/main" val="3462022534"/>
                    </a:ext>
                  </a:extLst>
                </a:gridCol>
                <a:gridCol w="1178334">
                  <a:extLst>
                    <a:ext uri="{9D8B030D-6E8A-4147-A177-3AD203B41FA5}">
                      <a16:colId xmlns:a16="http://schemas.microsoft.com/office/drawing/2014/main" val="3273560539"/>
                    </a:ext>
                  </a:extLst>
                </a:gridCol>
                <a:gridCol w="968493">
                  <a:extLst>
                    <a:ext uri="{9D8B030D-6E8A-4147-A177-3AD203B41FA5}">
                      <a16:colId xmlns:a16="http://schemas.microsoft.com/office/drawing/2014/main" val="3213658102"/>
                    </a:ext>
                  </a:extLst>
                </a:gridCol>
                <a:gridCol w="907963">
                  <a:extLst>
                    <a:ext uri="{9D8B030D-6E8A-4147-A177-3AD203B41FA5}">
                      <a16:colId xmlns:a16="http://schemas.microsoft.com/office/drawing/2014/main" val="1668708769"/>
                    </a:ext>
                  </a:extLst>
                </a:gridCol>
              </a:tblGrid>
              <a:tr h="938106"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1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СӨХ төлбөр</a:t>
                      </a:r>
                      <a:endParaRPr lang="mn-MN" sz="11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1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Цэвэрлэгээний материал</a:t>
                      </a:r>
                      <a:endParaRPr lang="mn-MN" sz="11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Гадна талбайн цэвэрлэгээ</a:t>
                      </a:r>
                      <a:endParaRPr lang="mn-MN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1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Хуримтлал</a:t>
                      </a:r>
                      <a:endParaRPr lang="mn-MN" sz="11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33525716"/>
                  </a:ext>
                </a:extLst>
              </a:tr>
              <a:tr h="3224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5425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7925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23797270"/>
                  </a:ext>
                </a:extLst>
              </a:tr>
              <a:tr h="3224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7812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10312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51265851"/>
                  </a:ext>
                </a:extLst>
              </a:tr>
              <a:tr h="3224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9982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12482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39473279"/>
                  </a:ext>
                </a:extLst>
              </a:tr>
              <a:tr h="3224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12369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14869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68851823"/>
                  </a:ext>
                </a:extLst>
              </a:tr>
              <a:tr h="3224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5642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8142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01229357"/>
                  </a:ext>
                </a:extLst>
              </a:tr>
              <a:tr h="3224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8029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10529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84817355"/>
                  </a:ext>
                </a:extLst>
              </a:tr>
              <a:tr h="3224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10199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12699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96585210"/>
                  </a:ext>
                </a:extLst>
              </a:tr>
              <a:tr h="3224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12586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15086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152835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817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3C952C-51F6-4C27-A98F-31E57F5A37D7}"/>
              </a:ext>
            </a:extLst>
          </p:cNvPr>
          <p:cNvSpPr/>
          <p:nvPr/>
        </p:nvSpPr>
        <p:spPr>
          <a:xfrm>
            <a:off x="-7183" y="2357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7186351"/>
              </p:ext>
            </p:extLst>
          </p:nvPr>
        </p:nvGraphicFramePr>
        <p:xfrm>
          <a:off x="1809982" y="2286952"/>
          <a:ext cx="3255028" cy="3887274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255028">
                  <a:extLst>
                    <a:ext uri="{9D8B030D-6E8A-4147-A177-3AD203B41FA5}">
                      <a16:colId xmlns:a16="http://schemas.microsoft.com/office/drawing/2014/main" val="67949225"/>
                    </a:ext>
                  </a:extLst>
                </a:gridCol>
              </a:tblGrid>
              <a:tr h="830298">
                <a:tc>
                  <a:txBody>
                    <a:bodyPr/>
                    <a:lstStyle/>
                    <a:p>
                      <a:pPr algn="ctr"/>
                      <a:r>
                        <a:rPr lang="mn-MN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Угсармал орон сууцанд</a:t>
                      </a:r>
                      <a:endParaRPr lang="en-US" sz="2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6521" marR="96521" marT="48260" marB="48260"/>
                </a:tc>
                <a:extLst>
                  <a:ext uri="{0D108BD9-81ED-4DB2-BD59-A6C34878D82A}">
                    <a16:rowId xmlns:a16="http://schemas.microsoft.com/office/drawing/2014/main" val="4104170014"/>
                  </a:ext>
                </a:extLst>
              </a:tr>
              <a:tr h="764244">
                <a:tc>
                  <a:txBody>
                    <a:bodyPr/>
                    <a:lstStyle/>
                    <a:p>
                      <a:pPr algn="l"/>
                      <a:r>
                        <a:rPr lang="mn-MN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өрөө- </a:t>
                      </a:r>
                      <a:r>
                        <a:rPr lang="en-US" sz="2000" b="1" dirty="0" smtClean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5642</a:t>
                      </a:r>
                      <a:r>
                        <a:rPr lang="mn-MN" sz="20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mn-MN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/26м2/	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6521" marR="96521" marT="48260" marB="48260"/>
                </a:tc>
                <a:extLst>
                  <a:ext uri="{0D108BD9-81ED-4DB2-BD59-A6C34878D82A}">
                    <a16:rowId xmlns:a16="http://schemas.microsoft.com/office/drawing/2014/main" val="3338253568"/>
                  </a:ext>
                </a:extLst>
              </a:tr>
              <a:tr h="764244">
                <a:tc>
                  <a:txBody>
                    <a:bodyPr/>
                    <a:lstStyle/>
                    <a:p>
                      <a:pPr algn="l"/>
                      <a:r>
                        <a:rPr lang="mn-MN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өрөө-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8029</a:t>
                      </a:r>
                      <a:r>
                        <a:rPr lang="mn-MN" sz="20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mn-MN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/37м2/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6521" marR="96521" marT="48260" marB="48260"/>
                </a:tc>
                <a:extLst>
                  <a:ext uri="{0D108BD9-81ED-4DB2-BD59-A6C34878D82A}">
                    <a16:rowId xmlns:a16="http://schemas.microsoft.com/office/drawing/2014/main" val="440525409"/>
                  </a:ext>
                </a:extLst>
              </a:tr>
              <a:tr h="764244">
                <a:tc>
                  <a:txBody>
                    <a:bodyPr/>
                    <a:lstStyle/>
                    <a:p>
                      <a:pPr algn="l"/>
                      <a:r>
                        <a:rPr lang="mn-MN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өрөө-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10199</a:t>
                      </a:r>
                      <a:r>
                        <a:rPr lang="mn-MN" sz="20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mn-MN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/47м2/	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6521" marR="96521" marT="48260" marB="48260"/>
                </a:tc>
                <a:extLst>
                  <a:ext uri="{0D108BD9-81ED-4DB2-BD59-A6C34878D82A}">
                    <a16:rowId xmlns:a16="http://schemas.microsoft.com/office/drawing/2014/main" val="2448576874"/>
                  </a:ext>
                </a:extLst>
              </a:tr>
              <a:tr h="764244">
                <a:tc>
                  <a:txBody>
                    <a:bodyPr/>
                    <a:lstStyle/>
                    <a:p>
                      <a:pPr algn="l"/>
                      <a:r>
                        <a:rPr lang="mn-MN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өрөө-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12586</a:t>
                      </a:r>
                      <a:r>
                        <a:rPr lang="mn-MN" sz="20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mn-MN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/58м2/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6521" marR="96521" marT="48260" marB="48260"/>
                </a:tc>
                <a:extLst>
                  <a:ext uri="{0D108BD9-81ED-4DB2-BD59-A6C34878D82A}">
                    <a16:rowId xmlns:a16="http://schemas.microsoft.com/office/drawing/2014/main" val="301094683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7614005"/>
              </p:ext>
            </p:extLst>
          </p:nvPr>
        </p:nvGraphicFramePr>
        <p:xfrm>
          <a:off x="6882174" y="2281704"/>
          <a:ext cx="3252162" cy="3892522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252162">
                  <a:extLst>
                    <a:ext uri="{9D8B030D-6E8A-4147-A177-3AD203B41FA5}">
                      <a16:colId xmlns:a16="http://schemas.microsoft.com/office/drawing/2014/main" val="67949225"/>
                    </a:ext>
                  </a:extLst>
                </a:gridCol>
              </a:tblGrid>
              <a:tr h="853990">
                <a:tc>
                  <a:txBody>
                    <a:bodyPr/>
                    <a:lstStyle/>
                    <a:p>
                      <a:pPr algn="ctr"/>
                      <a:r>
                        <a:rPr lang="mn-MN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Тоосгон</a:t>
                      </a:r>
                      <a:r>
                        <a:rPr lang="mn-MN" sz="24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mn-MN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орон сууцанд </a:t>
                      </a:r>
                      <a:endParaRPr lang="en-US" sz="2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3128" marR="123128" marT="61563" marB="61563"/>
                </a:tc>
                <a:extLst>
                  <a:ext uri="{0D108BD9-81ED-4DB2-BD59-A6C34878D82A}">
                    <a16:rowId xmlns:a16="http://schemas.microsoft.com/office/drawing/2014/main" val="4104170014"/>
                  </a:ext>
                </a:extLst>
              </a:tr>
              <a:tr h="6991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n-MN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өрөө-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5425</a:t>
                      </a:r>
                      <a:r>
                        <a:rPr lang="mn-MN" sz="18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mn-MN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/25м2/</a:t>
                      </a:r>
                    </a:p>
                  </a:txBody>
                  <a:tcPr marL="123128" marR="123128" marT="61563" marB="61563"/>
                </a:tc>
                <a:extLst>
                  <a:ext uri="{0D108BD9-81ED-4DB2-BD59-A6C34878D82A}">
                    <a16:rowId xmlns:a16="http://schemas.microsoft.com/office/drawing/2014/main" val="3338253568"/>
                  </a:ext>
                </a:extLst>
              </a:tr>
              <a:tr h="7711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n-MN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өрөө-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7812</a:t>
                      </a:r>
                      <a:r>
                        <a:rPr lang="mn-MN" sz="18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mn-MN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/36м2/</a:t>
                      </a:r>
                    </a:p>
                    <a:p>
                      <a:pPr algn="l"/>
                      <a:endParaRPr lang="en-US" sz="1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3128" marR="123128" marT="61563" marB="61563"/>
                </a:tc>
                <a:extLst>
                  <a:ext uri="{0D108BD9-81ED-4DB2-BD59-A6C34878D82A}">
                    <a16:rowId xmlns:a16="http://schemas.microsoft.com/office/drawing/2014/main" val="440525409"/>
                  </a:ext>
                </a:extLst>
              </a:tr>
              <a:tr h="7057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n-MN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өрөө-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9982</a:t>
                      </a:r>
                      <a:r>
                        <a:rPr lang="mn-MN" sz="18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mn-MN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/46м2/</a:t>
                      </a:r>
                    </a:p>
                    <a:p>
                      <a:pPr algn="l"/>
                      <a:endParaRPr lang="en-US" sz="1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3128" marR="123128" marT="61563" marB="61563"/>
                </a:tc>
                <a:extLst>
                  <a:ext uri="{0D108BD9-81ED-4DB2-BD59-A6C34878D82A}">
                    <a16:rowId xmlns:a16="http://schemas.microsoft.com/office/drawing/2014/main" val="2448576874"/>
                  </a:ext>
                </a:extLst>
              </a:tr>
              <a:tr h="8618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n-MN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өрөө-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12369</a:t>
                      </a:r>
                      <a:r>
                        <a:rPr lang="mn-MN" sz="18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mn-MN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/57м2/</a:t>
                      </a:r>
                    </a:p>
                    <a:p>
                      <a:pPr algn="l"/>
                      <a:endParaRPr lang="en-US" sz="1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3128" marR="123128" marT="61563" marB="61563"/>
                </a:tc>
                <a:extLst>
                  <a:ext uri="{0D108BD9-81ED-4DB2-BD59-A6C34878D82A}">
                    <a16:rowId xmlns:a16="http://schemas.microsoft.com/office/drawing/2014/main" val="3010946830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2022525" y="366337"/>
            <a:ext cx="75507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Хураамжийг 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217</a:t>
            </a:r>
            <a:r>
              <a:rPr lang="mn-MN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төгрөгөөр тооцоход</a:t>
            </a:r>
          </a:p>
        </p:txBody>
      </p:sp>
      <p:sp>
        <p:nvSpPr>
          <p:cNvPr id="14" name="Google Shape;103;p27"/>
          <p:cNvSpPr/>
          <p:nvPr/>
        </p:nvSpPr>
        <p:spPr>
          <a:xfrm>
            <a:off x="11049954" y="6347063"/>
            <a:ext cx="1110670" cy="567637"/>
          </a:xfrm>
          <a:custGeom>
            <a:avLst/>
            <a:gdLst/>
            <a:ahLst/>
            <a:cxnLst/>
            <a:rect l="l" t="t" r="r" b="b"/>
            <a:pathLst>
              <a:path w="33224" h="16980" extrusionOk="0">
                <a:moveTo>
                  <a:pt x="16612" y="0"/>
                </a:moveTo>
                <a:lnTo>
                  <a:pt x="0" y="14878"/>
                </a:lnTo>
                <a:lnTo>
                  <a:pt x="1868" y="16979"/>
                </a:lnTo>
                <a:lnTo>
                  <a:pt x="16612" y="3770"/>
                </a:lnTo>
                <a:lnTo>
                  <a:pt x="31322" y="16979"/>
                </a:lnTo>
                <a:lnTo>
                  <a:pt x="33224" y="14878"/>
                </a:lnTo>
                <a:lnTo>
                  <a:pt x="16612" y="0"/>
                </a:ln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55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A4AFCCA-79E5-490E-828A-A5CC202EB544}"/>
              </a:ext>
            </a:extLst>
          </p:cNvPr>
          <p:cNvSpPr/>
          <p:nvPr/>
        </p:nvSpPr>
        <p:spPr>
          <a:xfrm>
            <a:off x="-7183" y="2357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A235E3-0899-4E18-A707-E2283F8B2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352" y="2766217"/>
            <a:ext cx="10515600" cy="1325563"/>
          </a:xfrm>
        </p:spPr>
        <p:txBody>
          <a:bodyPr/>
          <a:lstStyle/>
          <a:p>
            <a:pPr algn="ctr"/>
            <a:r>
              <a:rPr lang="mn-M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НОМЕ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21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62C207-ED26-49AD-A406-B7D66CEE73F0}"/>
              </a:ext>
            </a:extLst>
          </p:cNvPr>
          <p:cNvSpPr/>
          <p:nvPr/>
        </p:nvSpPr>
        <p:spPr>
          <a:xfrm>
            <a:off x="-14367" y="0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mn-MN" sz="4000" b="1" dirty="0">
                <a:latin typeface="Arial" panose="020B0604020202020204" pitchFamily="34" charset="0"/>
                <a:cs typeface="Arial" panose="020B0604020202020204" pitchFamily="34" charset="0"/>
              </a:rPr>
              <a:t>СӨХ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mn-MN" sz="4000" b="1" dirty="0">
                <a:latin typeface="Arial" panose="020B0604020202020204" pitchFamily="34" charset="0"/>
                <a:cs typeface="Arial" panose="020B0604020202020204" pitchFamily="34" charset="0"/>
              </a:rPr>
              <a:t>НЫ ӨНӨӨГИЙН 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mn-MN" sz="4000" b="1" dirty="0">
                <a:latin typeface="Arial" panose="020B0604020202020204" pitchFamily="34" charset="0"/>
                <a:cs typeface="Arial" panose="020B0604020202020204" pitchFamily="34" charset="0"/>
              </a:rPr>
              <a:t>    НӨХЦӨЛ БАЙДАЛ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23407" y="2310204"/>
            <a:ext cx="7130818" cy="2237591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73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C5B5F5A-657B-4A02-B30C-6075A80CF10A}"/>
              </a:ext>
            </a:extLst>
          </p:cNvPr>
          <p:cNvSpPr/>
          <p:nvPr/>
        </p:nvSpPr>
        <p:spPr>
          <a:xfrm>
            <a:off x="-7183" y="2357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75A037-995B-4174-ABD8-0E6C7E9E6F99}"/>
              </a:ext>
            </a:extLst>
          </p:cNvPr>
          <p:cNvSpPr txBox="1"/>
          <p:nvPr/>
        </p:nvSpPr>
        <p:spPr>
          <a:xfrm>
            <a:off x="2132421" y="2935219"/>
            <a:ext cx="93080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mn-MN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Тус байгууллага нь нийт 19 байцаагчтай үүнээс  16 айл өрхүүдээр, 2 ААНБ-уудаар, 1 амины орон сууцны айл өрхүүдээс тус тус төлбөр хураамж авдаг, төлбөрийн нэхэмжлэлийг мессежээр явуулдаг.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D9D662-4867-4312-A37A-0245ECD8B8C8}"/>
              </a:ext>
            </a:extLst>
          </p:cNvPr>
          <p:cNvSpPr txBox="1"/>
          <p:nvPr/>
        </p:nvSpPr>
        <p:spPr>
          <a:xfrm>
            <a:off x="2699821" y="3912181"/>
            <a:ext cx="81483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mn-MN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байцаагчийн сарын цалинд </a:t>
            </a:r>
            <a:r>
              <a:rPr lang="mn-MN" sz="1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12-15 сая </a:t>
            </a:r>
            <a:r>
              <a:rPr lang="mn-MN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төгрөгийг зарцуулдаг.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23BBEF6-D4F6-4B73-8FDD-EB46E72E755D}"/>
              </a:ext>
            </a:extLst>
          </p:cNvPr>
          <p:cNvSpPr/>
          <p:nvPr/>
        </p:nvSpPr>
        <p:spPr>
          <a:xfrm>
            <a:off x="1617220" y="391541"/>
            <a:ext cx="86808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“ДАРХАН ДУЛААНЫ СҮЛЖЭЭ” ТӨХК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3" name="Google Shape;103;p27">
            <a:extLst>
              <a:ext uri="{FF2B5EF4-FFF2-40B4-BE49-F238E27FC236}">
                <a16:creationId xmlns:a16="http://schemas.microsoft.com/office/drawing/2014/main" id="{AC52802F-80BC-4B39-A2A0-BBDEC73C3AF4}"/>
              </a:ext>
            </a:extLst>
          </p:cNvPr>
          <p:cNvSpPr/>
          <p:nvPr/>
        </p:nvSpPr>
        <p:spPr>
          <a:xfrm>
            <a:off x="11049954" y="6347063"/>
            <a:ext cx="1110670" cy="567637"/>
          </a:xfrm>
          <a:custGeom>
            <a:avLst/>
            <a:gdLst/>
            <a:ahLst/>
            <a:cxnLst/>
            <a:rect l="l" t="t" r="r" b="b"/>
            <a:pathLst>
              <a:path w="33224" h="16980" extrusionOk="0">
                <a:moveTo>
                  <a:pt x="16612" y="0"/>
                </a:moveTo>
                <a:lnTo>
                  <a:pt x="0" y="14878"/>
                </a:lnTo>
                <a:lnTo>
                  <a:pt x="1868" y="16979"/>
                </a:lnTo>
                <a:lnTo>
                  <a:pt x="16612" y="3770"/>
                </a:lnTo>
                <a:lnTo>
                  <a:pt x="31322" y="16979"/>
                </a:lnTo>
                <a:lnTo>
                  <a:pt x="33224" y="14878"/>
                </a:lnTo>
                <a:lnTo>
                  <a:pt x="16612" y="0"/>
                </a:ln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690;p33">
            <a:extLst>
              <a:ext uri="{FF2B5EF4-FFF2-40B4-BE49-F238E27FC236}">
                <a16:creationId xmlns:a16="http://schemas.microsoft.com/office/drawing/2014/main" id="{01B5EFE3-B77A-4380-928B-8C6E823171D8}"/>
              </a:ext>
            </a:extLst>
          </p:cNvPr>
          <p:cNvSpPr/>
          <p:nvPr/>
        </p:nvSpPr>
        <p:spPr>
          <a:xfrm>
            <a:off x="922186" y="3194995"/>
            <a:ext cx="669332" cy="669306"/>
          </a:xfrm>
          <a:custGeom>
            <a:avLst/>
            <a:gdLst/>
            <a:ahLst/>
            <a:cxnLst/>
            <a:rect l="l" t="t" r="r" b="b"/>
            <a:pathLst>
              <a:path w="25838" h="25837" fill="none" extrusionOk="0">
                <a:moveTo>
                  <a:pt x="25837" y="12919"/>
                </a:moveTo>
                <a:cubicBezTo>
                  <a:pt x="25837" y="20050"/>
                  <a:pt x="20051" y="25837"/>
                  <a:pt x="12919" y="25837"/>
                </a:cubicBezTo>
                <a:cubicBezTo>
                  <a:pt x="5787" y="25837"/>
                  <a:pt x="1" y="20050"/>
                  <a:pt x="1" y="12919"/>
                </a:cubicBezTo>
                <a:cubicBezTo>
                  <a:pt x="1" y="5787"/>
                  <a:pt x="5787" y="0"/>
                  <a:pt x="12919" y="0"/>
                </a:cubicBezTo>
                <a:cubicBezTo>
                  <a:pt x="20051" y="0"/>
                  <a:pt x="25837" y="5787"/>
                  <a:pt x="25837" y="12919"/>
                </a:cubicBezTo>
                <a:close/>
              </a:path>
            </a:pathLst>
          </a:custGeom>
          <a:solidFill>
            <a:schemeClr val="accent2"/>
          </a:solidFill>
          <a:ln w="44650" cap="flat" cmpd="sng">
            <a:solidFill>
              <a:schemeClr val="accent2"/>
            </a:solidFill>
            <a:prstDash val="solid"/>
            <a:miter lim="11906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Google Shape;727;p33">
            <a:extLst>
              <a:ext uri="{FF2B5EF4-FFF2-40B4-BE49-F238E27FC236}">
                <a16:creationId xmlns:a16="http://schemas.microsoft.com/office/drawing/2014/main" id="{D0C7178E-E8FA-4651-A1C4-0CB2B0BE1013}"/>
              </a:ext>
            </a:extLst>
          </p:cNvPr>
          <p:cNvSpPr/>
          <p:nvPr/>
        </p:nvSpPr>
        <p:spPr>
          <a:xfrm>
            <a:off x="977939" y="2828887"/>
            <a:ext cx="831402" cy="831402"/>
          </a:xfrm>
          <a:prstGeom prst="ellipse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157163" dist="1905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" name="Google Shape;727;p33">
            <a:extLst>
              <a:ext uri="{FF2B5EF4-FFF2-40B4-BE49-F238E27FC236}">
                <a16:creationId xmlns:a16="http://schemas.microsoft.com/office/drawing/2014/main" id="{7B5C8D46-EF9E-40FE-84BB-249F7448462D}"/>
              </a:ext>
            </a:extLst>
          </p:cNvPr>
          <p:cNvSpPr/>
          <p:nvPr/>
        </p:nvSpPr>
        <p:spPr>
          <a:xfrm>
            <a:off x="1129862" y="3428999"/>
            <a:ext cx="831402" cy="831402"/>
          </a:xfrm>
          <a:prstGeom prst="ellipse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157163" dist="1905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" name="Google Shape;690;p33">
            <a:extLst>
              <a:ext uri="{FF2B5EF4-FFF2-40B4-BE49-F238E27FC236}">
                <a16:creationId xmlns:a16="http://schemas.microsoft.com/office/drawing/2014/main" id="{20C460F7-D400-43C3-825E-65BFFA2F76FB}"/>
              </a:ext>
            </a:extLst>
          </p:cNvPr>
          <p:cNvSpPr/>
          <p:nvPr/>
        </p:nvSpPr>
        <p:spPr>
          <a:xfrm>
            <a:off x="929113" y="3937582"/>
            <a:ext cx="669332" cy="669306"/>
          </a:xfrm>
          <a:custGeom>
            <a:avLst/>
            <a:gdLst/>
            <a:ahLst/>
            <a:cxnLst/>
            <a:rect l="l" t="t" r="r" b="b"/>
            <a:pathLst>
              <a:path w="25838" h="25837" fill="none" extrusionOk="0">
                <a:moveTo>
                  <a:pt x="25837" y="12919"/>
                </a:moveTo>
                <a:cubicBezTo>
                  <a:pt x="25837" y="20050"/>
                  <a:pt x="20051" y="25837"/>
                  <a:pt x="12919" y="25837"/>
                </a:cubicBezTo>
                <a:cubicBezTo>
                  <a:pt x="5787" y="25837"/>
                  <a:pt x="1" y="20050"/>
                  <a:pt x="1" y="12919"/>
                </a:cubicBezTo>
                <a:cubicBezTo>
                  <a:pt x="1" y="5787"/>
                  <a:pt x="5787" y="0"/>
                  <a:pt x="12919" y="0"/>
                </a:cubicBezTo>
                <a:cubicBezTo>
                  <a:pt x="20051" y="0"/>
                  <a:pt x="25837" y="5787"/>
                  <a:pt x="25837" y="12919"/>
                </a:cubicBezTo>
                <a:close/>
              </a:path>
            </a:pathLst>
          </a:custGeom>
          <a:solidFill>
            <a:schemeClr val="accent2"/>
          </a:solidFill>
          <a:ln w="44650" cap="flat" cmpd="sng">
            <a:solidFill>
              <a:schemeClr val="accent2"/>
            </a:solidFill>
            <a:prstDash val="solid"/>
            <a:miter lim="11906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" name="Google Shape;727;p33">
            <a:extLst>
              <a:ext uri="{FF2B5EF4-FFF2-40B4-BE49-F238E27FC236}">
                <a16:creationId xmlns:a16="http://schemas.microsoft.com/office/drawing/2014/main" id="{686EF3AC-F643-4EF8-9C99-12225BAE4EC9}"/>
              </a:ext>
            </a:extLst>
          </p:cNvPr>
          <p:cNvSpPr/>
          <p:nvPr/>
        </p:nvSpPr>
        <p:spPr>
          <a:xfrm>
            <a:off x="1016698" y="4141594"/>
            <a:ext cx="831402" cy="831402"/>
          </a:xfrm>
          <a:prstGeom prst="ellipse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157163" dist="1905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6984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6550CA3-0B0C-41FF-9633-06E638A3F83A}"/>
              </a:ext>
            </a:extLst>
          </p:cNvPr>
          <p:cNvSpPr/>
          <p:nvPr/>
        </p:nvSpPr>
        <p:spPr>
          <a:xfrm>
            <a:off x="-7183" y="2357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Google Shape;103;p27"/>
          <p:cNvSpPr/>
          <p:nvPr/>
        </p:nvSpPr>
        <p:spPr>
          <a:xfrm>
            <a:off x="11049954" y="6347063"/>
            <a:ext cx="1110670" cy="567637"/>
          </a:xfrm>
          <a:custGeom>
            <a:avLst/>
            <a:gdLst/>
            <a:ahLst/>
            <a:cxnLst/>
            <a:rect l="l" t="t" r="r" b="b"/>
            <a:pathLst>
              <a:path w="33224" h="16980" extrusionOk="0">
                <a:moveTo>
                  <a:pt x="16612" y="0"/>
                </a:moveTo>
                <a:lnTo>
                  <a:pt x="0" y="14878"/>
                </a:lnTo>
                <a:lnTo>
                  <a:pt x="1868" y="16979"/>
                </a:lnTo>
                <a:lnTo>
                  <a:pt x="16612" y="3770"/>
                </a:lnTo>
                <a:lnTo>
                  <a:pt x="31322" y="16979"/>
                </a:lnTo>
                <a:lnTo>
                  <a:pt x="33224" y="14878"/>
                </a:lnTo>
                <a:lnTo>
                  <a:pt x="16612" y="0"/>
                </a:ln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A27AA6-54A9-4F09-A1E3-67A120F1E2C4}"/>
              </a:ext>
            </a:extLst>
          </p:cNvPr>
          <p:cNvSpPr/>
          <p:nvPr/>
        </p:nvSpPr>
        <p:spPr>
          <a:xfrm>
            <a:off x="460714" y="513859"/>
            <a:ext cx="112705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“ДАРХАН УС СУВАГ” ХК</a:t>
            </a:r>
            <a:endParaRPr lang="en-US" sz="3200" b="1" dirty="0">
              <a:solidFill>
                <a:schemeClr val="bg1"/>
              </a:solidFill>
            </a:endParaRPr>
          </a:p>
          <a:p>
            <a:pPr algn="ctr"/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0ADD04-DCEC-4E6E-8A6C-3D5C253B2E97}"/>
              </a:ext>
            </a:extLst>
          </p:cNvPr>
          <p:cNvSpPr/>
          <p:nvPr/>
        </p:nvSpPr>
        <p:spPr>
          <a:xfrm>
            <a:off x="2260147" y="3194995"/>
            <a:ext cx="93363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mn-M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Тус байгууллага нь нийт 22 байцаагчтай үүнээс  20 айл өрхүүдээр, 2 ААНБ-уудаас төлбөр хураамж авдаг, төлбөрийн нэхэмжлэлийг мессежээр явуулдаг. </a:t>
            </a:r>
          </a:p>
          <a:p>
            <a:pPr algn="just"/>
            <a:r>
              <a:rPr lang="mn-M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байцаагчийн сарын цалинд </a:t>
            </a:r>
            <a:r>
              <a:rPr lang="mn-MN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17-20 сая </a:t>
            </a:r>
            <a:r>
              <a:rPr lang="mn-M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төгрөгийг зарцуулдаг.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Google Shape;690;p33">
            <a:extLst>
              <a:ext uri="{FF2B5EF4-FFF2-40B4-BE49-F238E27FC236}">
                <a16:creationId xmlns:a16="http://schemas.microsoft.com/office/drawing/2014/main" id="{EE929DB9-C2EB-4C14-9F85-D9F2EA2988C6}"/>
              </a:ext>
            </a:extLst>
          </p:cNvPr>
          <p:cNvSpPr/>
          <p:nvPr/>
        </p:nvSpPr>
        <p:spPr>
          <a:xfrm>
            <a:off x="922186" y="3194995"/>
            <a:ext cx="669332" cy="669306"/>
          </a:xfrm>
          <a:custGeom>
            <a:avLst/>
            <a:gdLst/>
            <a:ahLst/>
            <a:cxnLst/>
            <a:rect l="l" t="t" r="r" b="b"/>
            <a:pathLst>
              <a:path w="25838" h="25837" fill="none" extrusionOk="0">
                <a:moveTo>
                  <a:pt x="25837" y="12919"/>
                </a:moveTo>
                <a:cubicBezTo>
                  <a:pt x="25837" y="20050"/>
                  <a:pt x="20051" y="25837"/>
                  <a:pt x="12919" y="25837"/>
                </a:cubicBezTo>
                <a:cubicBezTo>
                  <a:pt x="5787" y="25837"/>
                  <a:pt x="1" y="20050"/>
                  <a:pt x="1" y="12919"/>
                </a:cubicBezTo>
                <a:cubicBezTo>
                  <a:pt x="1" y="5787"/>
                  <a:pt x="5787" y="0"/>
                  <a:pt x="12919" y="0"/>
                </a:cubicBezTo>
                <a:cubicBezTo>
                  <a:pt x="20051" y="0"/>
                  <a:pt x="25837" y="5787"/>
                  <a:pt x="25837" y="12919"/>
                </a:cubicBezTo>
                <a:close/>
              </a:path>
            </a:pathLst>
          </a:custGeom>
          <a:solidFill>
            <a:schemeClr val="accent2"/>
          </a:solidFill>
          <a:ln w="44650" cap="flat" cmpd="sng">
            <a:solidFill>
              <a:schemeClr val="accent2"/>
            </a:solidFill>
            <a:prstDash val="solid"/>
            <a:miter lim="11906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727;p33">
            <a:extLst>
              <a:ext uri="{FF2B5EF4-FFF2-40B4-BE49-F238E27FC236}">
                <a16:creationId xmlns:a16="http://schemas.microsoft.com/office/drawing/2014/main" id="{7C95BB80-231E-4EAA-BF70-5A7CF987521A}"/>
              </a:ext>
            </a:extLst>
          </p:cNvPr>
          <p:cNvSpPr/>
          <p:nvPr/>
        </p:nvSpPr>
        <p:spPr>
          <a:xfrm>
            <a:off x="977939" y="2828887"/>
            <a:ext cx="831402" cy="831402"/>
          </a:xfrm>
          <a:prstGeom prst="ellipse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157163" dist="1905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Google Shape;727;p33">
            <a:extLst>
              <a:ext uri="{FF2B5EF4-FFF2-40B4-BE49-F238E27FC236}">
                <a16:creationId xmlns:a16="http://schemas.microsoft.com/office/drawing/2014/main" id="{4ADDDCB3-695B-49C0-9C4E-E834B30DC80F}"/>
              </a:ext>
            </a:extLst>
          </p:cNvPr>
          <p:cNvSpPr/>
          <p:nvPr/>
        </p:nvSpPr>
        <p:spPr>
          <a:xfrm>
            <a:off x="1129862" y="3428999"/>
            <a:ext cx="831402" cy="831402"/>
          </a:xfrm>
          <a:prstGeom prst="ellipse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157163" dist="1905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" name="Google Shape;690;p33">
            <a:extLst>
              <a:ext uri="{FF2B5EF4-FFF2-40B4-BE49-F238E27FC236}">
                <a16:creationId xmlns:a16="http://schemas.microsoft.com/office/drawing/2014/main" id="{64B9E236-3CAF-4FDF-8C68-69AD33F03177}"/>
              </a:ext>
            </a:extLst>
          </p:cNvPr>
          <p:cNvSpPr/>
          <p:nvPr/>
        </p:nvSpPr>
        <p:spPr>
          <a:xfrm>
            <a:off x="929113" y="3937582"/>
            <a:ext cx="669332" cy="669306"/>
          </a:xfrm>
          <a:custGeom>
            <a:avLst/>
            <a:gdLst/>
            <a:ahLst/>
            <a:cxnLst/>
            <a:rect l="l" t="t" r="r" b="b"/>
            <a:pathLst>
              <a:path w="25838" h="25837" fill="none" extrusionOk="0">
                <a:moveTo>
                  <a:pt x="25837" y="12919"/>
                </a:moveTo>
                <a:cubicBezTo>
                  <a:pt x="25837" y="20050"/>
                  <a:pt x="20051" y="25837"/>
                  <a:pt x="12919" y="25837"/>
                </a:cubicBezTo>
                <a:cubicBezTo>
                  <a:pt x="5787" y="25837"/>
                  <a:pt x="1" y="20050"/>
                  <a:pt x="1" y="12919"/>
                </a:cubicBezTo>
                <a:cubicBezTo>
                  <a:pt x="1" y="5787"/>
                  <a:pt x="5787" y="0"/>
                  <a:pt x="12919" y="0"/>
                </a:cubicBezTo>
                <a:cubicBezTo>
                  <a:pt x="20051" y="0"/>
                  <a:pt x="25837" y="5787"/>
                  <a:pt x="25837" y="12919"/>
                </a:cubicBezTo>
                <a:close/>
              </a:path>
            </a:pathLst>
          </a:custGeom>
          <a:solidFill>
            <a:schemeClr val="accent2"/>
          </a:solidFill>
          <a:ln w="44650" cap="flat" cmpd="sng">
            <a:solidFill>
              <a:schemeClr val="accent2"/>
            </a:solidFill>
            <a:prstDash val="solid"/>
            <a:miter lim="11906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" name="Google Shape;727;p33">
            <a:extLst>
              <a:ext uri="{FF2B5EF4-FFF2-40B4-BE49-F238E27FC236}">
                <a16:creationId xmlns:a16="http://schemas.microsoft.com/office/drawing/2014/main" id="{0FE9CC9E-0808-4CD6-8B3E-EBC5380E4079}"/>
              </a:ext>
            </a:extLst>
          </p:cNvPr>
          <p:cNvSpPr/>
          <p:nvPr/>
        </p:nvSpPr>
        <p:spPr>
          <a:xfrm>
            <a:off x="1016698" y="4141594"/>
            <a:ext cx="831402" cy="831402"/>
          </a:xfrm>
          <a:prstGeom prst="ellipse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157163" dist="1905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409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1FEA3A8-0CA3-4000-8754-3AA127764958}"/>
              </a:ext>
            </a:extLst>
          </p:cNvPr>
          <p:cNvSpPr/>
          <p:nvPr/>
        </p:nvSpPr>
        <p:spPr>
          <a:xfrm>
            <a:off x="-7183" y="2357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Google Shape;103;p27"/>
          <p:cNvSpPr/>
          <p:nvPr/>
        </p:nvSpPr>
        <p:spPr>
          <a:xfrm>
            <a:off x="11049954" y="6347063"/>
            <a:ext cx="1110670" cy="567637"/>
          </a:xfrm>
          <a:custGeom>
            <a:avLst/>
            <a:gdLst/>
            <a:ahLst/>
            <a:cxnLst/>
            <a:rect l="l" t="t" r="r" b="b"/>
            <a:pathLst>
              <a:path w="33224" h="16980" extrusionOk="0">
                <a:moveTo>
                  <a:pt x="16612" y="0"/>
                </a:moveTo>
                <a:lnTo>
                  <a:pt x="0" y="14878"/>
                </a:lnTo>
                <a:lnTo>
                  <a:pt x="1868" y="16979"/>
                </a:lnTo>
                <a:lnTo>
                  <a:pt x="16612" y="3770"/>
                </a:lnTo>
                <a:lnTo>
                  <a:pt x="31322" y="16979"/>
                </a:lnTo>
                <a:lnTo>
                  <a:pt x="33224" y="14878"/>
                </a:lnTo>
                <a:lnTo>
                  <a:pt x="16612" y="0"/>
                </a:ln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E646F5-75E2-47BB-9311-90CE32CE7DB3}"/>
              </a:ext>
            </a:extLst>
          </p:cNvPr>
          <p:cNvSpPr/>
          <p:nvPr/>
        </p:nvSpPr>
        <p:spPr>
          <a:xfrm>
            <a:off x="922187" y="646461"/>
            <a:ext cx="108716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НИЙТИЙН АЖ АХУЙ ҮЙЛЧИЛГЭЭНИЙ ГАЗАР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1" name="Google Shape;690;p33">
            <a:extLst>
              <a:ext uri="{FF2B5EF4-FFF2-40B4-BE49-F238E27FC236}">
                <a16:creationId xmlns:a16="http://schemas.microsoft.com/office/drawing/2014/main" id="{7C3A7CFF-D88D-4E5F-89EE-9B10F600B8AF}"/>
              </a:ext>
            </a:extLst>
          </p:cNvPr>
          <p:cNvSpPr/>
          <p:nvPr/>
        </p:nvSpPr>
        <p:spPr>
          <a:xfrm>
            <a:off x="922186" y="3194995"/>
            <a:ext cx="669332" cy="669306"/>
          </a:xfrm>
          <a:custGeom>
            <a:avLst/>
            <a:gdLst/>
            <a:ahLst/>
            <a:cxnLst/>
            <a:rect l="l" t="t" r="r" b="b"/>
            <a:pathLst>
              <a:path w="25838" h="25837" fill="none" extrusionOk="0">
                <a:moveTo>
                  <a:pt x="25837" y="12919"/>
                </a:moveTo>
                <a:cubicBezTo>
                  <a:pt x="25837" y="20050"/>
                  <a:pt x="20051" y="25837"/>
                  <a:pt x="12919" y="25837"/>
                </a:cubicBezTo>
                <a:cubicBezTo>
                  <a:pt x="5787" y="25837"/>
                  <a:pt x="1" y="20050"/>
                  <a:pt x="1" y="12919"/>
                </a:cubicBezTo>
                <a:cubicBezTo>
                  <a:pt x="1" y="5787"/>
                  <a:pt x="5787" y="0"/>
                  <a:pt x="12919" y="0"/>
                </a:cubicBezTo>
                <a:cubicBezTo>
                  <a:pt x="20051" y="0"/>
                  <a:pt x="25837" y="5787"/>
                  <a:pt x="25837" y="12919"/>
                </a:cubicBezTo>
                <a:close/>
              </a:path>
            </a:pathLst>
          </a:custGeom>
          <a:solidFill>
            <a:schemeClr val="accent2"/>
          </a:solidFill>
          <a:ln w="44650" cap="flat" cmpd="sng">
            <a:solidFill>
              <a:schemeClr val="accent2"/>
            </a:solidFill>
            <a:prstDash val="solid"/>
            <a:miter lim="11906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" name="Google Shape;727;p33">
            <a:extLst>
              <a:ext uri="{FF2B5EF4-FFF2-40B4-BE49-F238E27FC236}">
                <a16:creationId xmlns:a16="http://schemas.microsoft.com/office/drawing/2014/main" id="{0407336F-C22B-41C1-A4DD-FB75E50147E9}"/>
              </a:ext>
            </a:extLst>
          </p:cNvPr>
          <p:cNvSpPr/>
          <p:nvPr/>
        </p:nvSpPr>
        <p:spPr>
          <a:xfrm>
            <a:off x="977939" y="2828887"/>
            <a:ext cx="831402" cy="831402"/>
          </a:xfrm>
          <a:prstGeom prst="ellipse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157163" dist="1905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" name="Google Shape;727;p33">
            <a:extLst>
              <a:ext uri="{FF2B5EF4-FFF2-40B4-BE49-F238E27FC236}">
                <a16:creationId xmlns:a16="http://schemas.microsoft.com/office/drawing/2014/main" id="{7D2A17CC-AA32-440C-A593-563616EB6156}"/>
              </a:ext>
            </a:extLst>
          </p:cNvPr>
          <p:cNvSpPr/>
          <p:nvPr/>
        </p:nvSpPr>
        <p:spPr>
          <a:xfrm>
            <a:off x="1129862" y="3428999"/>
            <a:ext cx="831402" cy="831402"/>
          </a:xfrm>
          <a:prstGeom prst="ellipse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157163" dist="1905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" name="Google Shape;690;p33">
            <a:extLst>
              <a:ext uri="{FF2B5EF4-FFF2-40B4-BE49-F238E27FC236}">
                <a16:creationId xmlns:a16="http://schemas.microsoft.com/office/drawing/2014/main" id="{6A95586B-BE21-4801-AE60-CB4C9FBC28C0}"/>
              </a:ext>
            </a:extLst>
          </p:cNvPr>
          <p:cNvSpPr/>
          <p:nvPr/>
        </p:nvSpPr>
        <p:spPr>
          <a:xfrm>
            <a:off x="929113" y="3937582"/>
            <a:ext cx="669332" cy="669306"/>
          </a:xfrm>
          <a:custGeom>
            <a:avLst/>
            <a:gdLst/>
            <a:ahLst/>
            <a:cxnLst/>
            <a:rect l="l" t="t" r="r" b="b"/>
            <a:pathLst>
              <a:path w="25838" h="25837" fill="none" extrusionOk="0">
                <a:moveTo>
                  <a:pt x="25837" y="12919"/>
                </a:moveTo>
                <a:cubicBezTo>
                  <a:pt x="25837" y="20050"/>
                  <a:pt x="20051" y="25837"/>
                  <a:pt x="12919" y="25837"/>
                </a:cubicBezTo>
                <a:cubicBezTo>
                  <a:pt x="5787" y="25837"/>
                  <a:pt x="1" y="20050"/>
                  <a:pt x="1" y="12919"/>
                </a:cubicBezTo>
                <a:cubicBezTo>
                  <a:pt x="1" y="5787"/>
                  <a:pt x="5787" y="0"/>
                  <a:pt x="12919" y="0"/>
                </a:cubicBezTo>
                <a:cubicBezTo>
                  <a:pt x="20051" y="0"/>
                  <a:pt x="25837" y="5787"/>
                  <a:pt x="25837" y="12919"/>
                </a:cubicBezTo>
                <a:close/>
              </a:path>
            </a:pathLst>
          </a:custGeom>
          <a:solidFill>
            <a:schemeClr val="accent2"/>
          </a:solidFill>
          <a:ln w="44650" cap="flat" cmpd="sng">
            <a:solidFill>
              <a:schemeClr val="accent2"/>
            </a:solidFill>
            <a:prstDash val="solid"/>
            <a:miter lim="11906"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" name="Google Shape;727;p33">
            <a:extLst>
              <a:ext uri="{FF2B5EF4-FFF2-40B4-BE49-F238E27FC236}">
                <a16:creationId xmlns:a16="http://schemas.microsoft.com/office/drawing/2014/main" id="{A5AFC2E8-624C-483A-BDA3-3744E6813374}"/>
              </a:ext>
            </a:extLst>
          </p:cNvPr>
          <p:cNvSpPr/>
          <p:nvPr/>
        </p:nvSpPr>
        <p:spPr>
          <a:xfrm>
            <a:off x="1016698" y="4141594"/>
            <a:ext cx="831402" cy="831402"/>
          </a:xfrm>
          <a:prstGeom prst="ellipse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157163" dist="1905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8E063C4-B624-4940-8E38-D97EBC7D4979}"/>
              </a:ext>
            </a:extLst>
          </p:cNvPr>
          <p:cNvSpPr txBox="1"/>
          <p:nvPr/>
        </p:nvSpPr>
        <p:spPr>
          <a:xfrm>
            <a:off x="2137869" y="2987619"/>
            <a:ext cx="9658381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mn-M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mn-M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Тус байгууллага нь нийт 16 байцаагчтай үүнээс  ахлах-1, гэр хороололд 6, орон сууцанд 8, нэг цонхны үйлчилгээ дээр 1 байцаагч ажилладаг. </a:t>
            </a:r>
          </a:p>
          <a:p>
            <a:pPr algn="just"/>
            <a:r>
              <a:rPr lang="mn-M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байцаагчийн сарын цалинд </a:t>
            </a:r>
            <a:r>
              <a:rPr lang="mn-MN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8-10 сая </a:t>
            </a:r>
            <a:r>
              <a:rPr lang="mn-M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төгрөгийг зарцуулдаг.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11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3F26E8-6FA8-48F2-A784-BF67FB42456F}"/>
              </a:ext>
            </a:extLst>
          </p:cNvPr>
          <p:cNvSpPr/>
          <p:nvPr/>
        </p:nvSpPr>
        <p:spPr>
          <a:xfrm>
            <a:off x="-7183" y="-49159"/>
            <a:ext cx="1220636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Google Shape;103;p27"/>
          <p:cNvSpPr/>
          <p:nvPr/>
        </p:nvSpPr>
        <p:spPr>
          <a:xfrm>
            <a:off x="11081330" y="6233663"/>
            <a:ext cx="1110670" cy="567637"/>
          </a:xfrm>
          <a:custGeom>
            <a:avLst/>
            <a:gdLst/>
            <a:ahLst/>
            <a:cxnLst/>
            <a:rect l="l" t="t" r="r" b="b"/>
            <a:pathLst>
              <a:path w="33224" h="16980" extrusionOk="0">
                <a:moveTo>
                  <a:pt x="16612" y="0"/>
                </a:moveTo>
                <a:lnTo>
                  <a:pt x="0" y="14878"/>
                </a:lnTo>
                <a:lnTo>
                  <a:pt x="1868" y="16979"/>
                </a:lnTo>
                <a:lnTo>
                  <a:pt x="16612" y="3770"/>
                </a:lnTo>
                <a:lnTo>
                  <a:pt x="31322" y="16979"/>
                </a:lnTo>
                <a:lnTo>
                  <a:pt x="33224" y="14878"/>
                </a:lnTo>
                <a:lnTo>
                  <a:pt x="16612" y="0"/>
                </a:ln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E646F5-75E2-47BB-9311-90CE32CE7DB3}"/>
              </a:ext>
            </a:extLst>
          </p:cNvPr>
          <p:cNvSpPr/>
          <p:nvPr/>
        </p:nvSpPr>
        <p:spPr>
          <a:xfrm>
            <a:off x="4961251" y="3998732"/>
            <a:ext cx="25571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 CENTER</a:t>
            </a:r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47235CD-664C-4C4D-B333-A1111DD12173}"/>
              </a:ext>
            </a:extLst>
          </p:cNvPr>
          <p:cNvCxnSpPr>
            <a:cxnSpLocks/>
          </p:cNvCxnSpPr>
          <p:nvPr/>
        </p:nvCxnSpPr>
        <p:spPr>
          <a:xfrm flipV="1">
            <a:off x="6223088" y="1955185"/>
            <a:ext cx="16725" cy="63722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2BD3FED-2BDD-41CD-AAF2-053189FFD547}"/>
              </a:ext>
            </a:extLst>
          </p:cNvPr>
          <p:cNvCxnSpPr>
            <a:cxnSpLocks/>
          </p:cNvCxnSpPr>
          <p:nvPr/>
        </p:nvCxnSpPr>
        <p:spPr>
          <a:xfrm flipH="1" flipV="1">
            <a:off x="4248290" y="3408548"/>
            <a:ext cx="861527" cy="27159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F82DE46-C203-4DCE-98DB-54DED6E0A32D}"/>
              </a:ext>
            </a:extLst>
          </p:cNvPr>
          <p:cNvCxnSpPr>
            <a:cxnSpLocks/>
          </p:cNvCxnSpPr>
          <p:nvPr/>
        </p:nvCxnSpPr>
        <p:spPr>
          <a:xfrm flipV="1">
            <a:off x="4760393" y="4459283"/>
            <a:ext cx="618731" cy="5427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F8D75F9-44E4-4026-99EE-685288D8682C}"/>
              </a:ext>
            </a:extLst>
          </p:cNvPr>
          <p:cNvCxnSpPr>
            <a:cxnSpLocks/>
          </p:cNvCxnSpPr>
          <p:nvPr/>
        </p:nvCxnSpPr>
        <p:spPr>
          <a:xfrm flipH="1" flipV="1">
            <a:off x="7010289" y="4449287"/>
            <a:ext cx="576961" cy="59018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48B2E7A-0499-4711-8A90-C4C834A9E77F}"/>
              </a:ext>
            </a:extLst>
          </p:cNvPr>
          <p:cNvCxnSpPr>
            <a:cxnSpLocks/>
          </p:cNvCxnSpPr>
          <p:nvPr/>
        </p:nvCxnSpPr>
        <p:spPr>
          <a:xfrm flipH="1">
            <a:off x="7368743" y="3238489"/>
            <a:ext cx="748667" cy="4416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FD5C55A5-95F3-4793-A2B9-433175C0F280}"/>
              </a:ext>
            </a:extLst>
          </p:cNvPr>
          <p:cNvSpPr/>
          <p:nvPr/>
        </p:nvSpPr>
        <p:spPr>
          <a:xfrm>
            <a:off x="218689" y="2273796"/>
            <a:ext cx="24769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Мэргэжлийн 3 байгууллагад 57 байцаагч ажиллаж тэдний цалингийн зардалд сард 37-45 сая төгрөгийг зарцуулж байна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761355D-0236-44AD-9FEB-77D628C6B666}"/>
              </a:ext>
            </a:extLst>
          </p:cNvPr>
          <p:cNvSpPr/>
          <p:nvPr/>
        </p:nvSpPr>
        <p:spPr>
          <a:xfrm>
            <a:off x="9347209" y="3352712"/>
            <a:ext cx="24769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Нэгдсэн биллингид холбогдсоноор байцаагч нарын орон тоог багасгаж цалингийн зардлыг бууруулна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C15AB7-26FF-45FF-9E0A-8B4A501808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053" y="2494566"/>
            <a:ext cx="3051186" cy="17162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42918E-C527-4A52-9BE0-54FB417C42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282" y="2176269"/>
            <a:ext cx="1564318" cy="15916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04E3141-49AC-4FDB-A343-296ED67FE4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045" y="533336"/>
            <a:ext cx="1339533" cy="133953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F71E753-31F5-4583-8288-B9C2013D0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686" y="1902369"/>
            <a:ext cx="1409041" cy="147747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6512F00-CE77-4993-AE83-00765E3912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674" y="4966883"/>
            <a:ext cx="1428226" cy="142822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D1977C2-5BB7-4A77-BB59-394BCA3755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664" y="5001982"/>
            <a:ext cx="1287478" cy="1393127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C40AED71-8B55-4935-8118-A1BBA02F5D0D}"/>
              </a:ext>
            </a:extLst>
          </p:cNvPr>
          <p:cNvSpPr/>
          <p:nvPr/>
        </p:nvSpPr>
        <p:spPr>
          <a:xfrm>
            <a:off x="7913587" y="5375379"/>
            <a:ext cx="8307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b="1" dirty="0">
                <a:latin typeface="Arial" panose="020B0604020202020204" pitchFamily="34" charset="0"/>
                <a:cs typeface="Arial" panose="020B0604020202020204" pitchFamily="34" charset="0"/>
              </a:rPr>
              <a:t>СӨХ </a:t>
            </a:r>
          </a:p>
          <a:p>
            <a:pPr algn="ctr"/>
            <a:r>
              <a:rPr lang="mn-MN" b="1" dirty="0">
                <a:latin typeface="Arial" panose="020B0604020202020204" pitchFamily="34" charset="0"/>
                <a:cs typeface="Arial" panose="020B0604020202020204" pitchFamily="34" charset="0"/>
              </a:rPr>
              <a:t>ГӨЭХ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2239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/>
      <p:bldP spid="21" grpId="0"/>
      <p:bldP spid="3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1FEA3A8-0CA3-4000-8754-3AA127764958}"/>
              </a:ext>
            </a:extLst>
          </p:cNvPr>
          <p:cNvSpPr/>
          <p:nvPr/>
        </p:nvSpPr>
        <p:spPr>
          <a:xfrm>
            <a:off x="-7183" y="2357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Google Shape;103;p27"/>
          <p:cNvSpPr/>
          <p:nvPr/>
        </p:nvSpPr>
        <p:spPr>
          <a:xfrm>
            <a:off x="11049954" y="6347063"/>
            <a:ext cx="1110670" cy="567637"/>
          </a:xfrm>
          <a:custGeom>
            <a:avLst/>
            <a:gdLst/>
            <a:ahLst/>
            <a:cxnLst/>
            <a:rect l="l" t="t" r="r" b="b"/>
            <a:pathLst>
              <a:path w="33224" h="16980" extrusionOk="0">
                <a:moveTo>
                  <a:pt x="16612" y="0"/>
                </a:moveTo>
                <a:lnTo>
                  <a:pt x="0" y="14878"/>
                </a:lnTo>
                <a:lnTo>
                  <a:pt x="1868" y="16979"/>
                </a:lnTo>
                <a:lnTo>
                  <a:pt x="16612" y="3770"/>
                </a:lnTo>
                <a:lnTo>
                  <a:pt x="31322" y="16979"/>
                </a:lnTo>
                <a:lnTo>
                  <a:pt x="33224" y="14878"/>
                </a:lnTo>
                <a:lnTo>
                  <a:pt x="16612" y="0"/>
                </a:ln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8E063C4-B624-4940-8E38-D97EBC7D4979}"/>
              </a:ext>
            </a:extLst>
          </p:cNvPr>
          <p:cNvSpPr txBox="1"/>
          <p:nvPr/>
        </p:nvSpPr>
        <p:spPr>
          <a:xfrm>
            <a:off x="2777949" y="793059"/>
            <a:ext cx="675793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mn-M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 CENTER</a:t>
            </a:r>
            <a:r>
              <a:rPr lang="mn-MN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ЗАРДЛЫН ТООЦОО</a:t>
            </a:r>
            <a:endParaRPr lang="en-US" sz="2000" b="1" dirty="0">
              <a:solidFill>
                <a:schemeClr val="bg1"/>
              </a:solidFill>
            </a:endParaRPr>
          </a:p>
          <a:p>
            <a:pPr algn="just"/>
            <a:endParaRPr lang="en-US" sz="2000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215950"/>
              </p:ext>
            </p:extLst>
          </p:nvPr>
        </p:nvGraphicFramePr>
        <p:xfrm>
          <a:off x="1567543" y="1998613"/>
          <a:ext cx="8268788" cy="2952209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632400">
                  <a:extLst>
                    <a:ext uri="{9D8B030D-6E8A-4147-A177-3AD203B41FA5}">
                      <a16:colId xmlns:a16="http://schemas.microsoft.com/office/drawing/2014/main" val="2447731716"/>
                    </a:ext>
                  </a:extLst>
                </a:gridCol>
                <a:gridCol w="2590797">
                  <a:extLst>
                    <a:ext uri="{9D8B030D-6E8A-4147-A177-3AD203B41FA5}">
                      <a16:colId xmlns:a16="http://schemas.microsoft.com/office/drawing/2014/main" val="3751529395"/>
                    </a:ext>
                  </a:extLst>
                </a:gridCol>
                <a:gridCol w="877199">
                  <a:extLst>
                    <a:ext uri="{9D8B030D-6E8A-4147-A177-3AD203B41FA5}">
                      <a16:colId xmlns:a16="http://schemas.microsoft.com/office/drawing/2014/main" val="3395493297"/>
                    </a:ext>
                  </a:extLst>
                </a:gridCol>
                <a:gridCol w="2230396">
                  <a:extLst>
                    <a:ext uri="{9D8B030D-6E8A-4147-A177-3AD203B41FA5}">
                      <a16:colId xmlns:a16="http://schemas.microsoft.com/office/drawing/2014/main" val="1968732320"/>
                    </a:ext>
                  </a:extLst>
                </a:gridCol>
                <a:gridCol w="1937996">
                  <a:extLst>
                    <a:ext uri="{9D8B030D-6E8A-4147-A177-3AD203B41FA5}">
                      <a16:colId xmlns:a16="http://schemas.microsoft.com/office/drawing/2014/main" val="3562246797"/>
                    </a:ext>
                  </a:extLst>
                </a:gridCol>
              </a:tblGrid>
              <a:tr h="6782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Эд зүйлсийн нэр</a:t>
                      </a:r>
                      <a:endParaRPr lang="mn-MN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Тоо</a:t>
                      </a:r>
                      <a:endParaRPr lang="mn-MN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Нэг </a:t>
                      </a:r>
                      <a:r>
                        <a:rPr lang="mn-MN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бүрийн үнэ</a:t>
                      </a:r>
                      <a:endParaRPr lang="mn-MN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ийт </a:t>
                      </a:r>
                      <a:r>
                        <a:rPr lang="mn-MN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үнэ</a:t>
                      </a:r>
                      <a:endParaRPr lang="mn-MN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46906478"/>
                  </a:ext>
                </a:extLst>
              </a:tr>
              <a:tr h="379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Ширээ</a:t>
                      </a:r>
                      <a:endParaRPr lang="mn-MN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700000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1400000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22424545"/>
                  </a:ext>
                </a:extLst>
              </a:tr>
              <a:tr h="379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Сандал</a:t>
                      </a:r>
                      <a:endParaRPr lang="mn-MN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300000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600000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60622229"/>
                  </a:ext>
                </a:extLst>
              </a:tr>
              <a:tr h="379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6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компьютер</a:t>
                      </a:r>
                      <a:endParaRPr lang="mn-MN" sz="16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2600000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5200000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30624591"/>
                  </a:ext>
                </a:extLst>
              </a:tr>
              <a:tr h="379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6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принтер</a:t>
                      </a:r>
                      <a:endParaRPr lang="mn-MN" sz="16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650000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650000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33593961"/>
                  </a:ext>
                </a:extLst>
              </a:tr>
              <a:tr h="379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6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уртасгагч</a:t>
                      </a:r>
                      <a:endParaRPr lang="mn-MN" sz="16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30000</a:t>
                      </a:r>
                      <a:endParaRPr lang="en-US" sz="16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90000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8216617"/>
                  </a:ext>
                </a:extLst>
              </a:tr>
              <a:tr h="379000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 </a:t>
                      </a:r>
                      <a:r>
                        <a:rPr lang="mn-MN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Нийт өртөг</a:t>
                      </a:r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7940000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364788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224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1FEA3A8-0CA3-4000-8754-3AA127764958}"/>
              </a:ext>
            </a:extLst>
          </p:cNvPr>
          <p:cNvSpPr/>
          <p:nvPr/>
        </p:nvSpPr>
        <p:spPr>
          <a:xfrm>
            <a:off x="-7183" y="2357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Google Shape;103;p27"/>
          <p:cNvSpPr/>
          <p:nvPr/>
        </p:nvSpPr>
        <p:spPr>
          <a:xfrm>
            <a:off x="11049954" y="6347063"/>
            <a:ext cx="1110670" cy="567637"/>
          </a:xfrm>
          <a:custGeom>
            <a:avLst/>
            <a:gdLst/>
            <a:ahLst/>
            <a:cxnLst/>
            <a:rect l="l" t="t" r="r" b="b"/>
            <a:pathLst>
              <a:path w="33224" h="16980" extrusionOk="0">
                <a:moveTo>
                  <a:pt x="16612" y="0"/>
                </a:moveTo>
                <a:lnTo>
                  <a:pt x="0" y="14878"/>
                </a:lnTo>
                <a:lnTo>
                  <a:pt x="1868" y="16979"/>
                </a:lnTo>
                <a:lnTo>
                  <a:pt x="16612" y="3770"/>
                </a:lnTo>
                <a:lnTo>
                  <a:pt x="31322" y="16979"/>
                </a:lnTo>
                <a:lnTo>
                  <a:pt x="33224" y="14878"/>
                </a:lnTo>
                <a:lnTo>
                  <a:pt x="16612" y="0"/>
                </a:ln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8E063C4-B624-4940-8E38-D97EBC7D4979}"/>
              </a:ext>
            </a:extLst>
          </p:cNvPr>
          <p:cNvSpPr txBox="1"/>
          <p:nvPr/>
        </p:nvSpPr>
        <p:spPr>
          <a:xfrm>
            <a:off x="1270038" y="136451"/>
            <a:ext cx="9651923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mn-M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 CENTER-</a:t>
            </a:r>
            <a:r>
              <a:rPr lang="mn-MN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 АЖИЛЛАХ АЖИЛЧДЫН ЦАЛИНГИЙН ТООЦОО</a:t>
            </a:r>
            <a:endParaRPr lang="en-US" sz="2000" b="1" dirty="0">
              <a:solidFill>
                <a:schemeClr val="bg1"/>
              </a:solidFill>
            </a:endParaRPr>
          </a:p>
          <a:p>
            <a:pPr algn="just"/>
            <a:endParaRPr lang="en-US" sz="2000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3045567"/>
              </p:ext>
            </p:extLst>
          </p:nvPr>
        </p:nvGraphicFramePr>
        <p:xfrm>
          <a:off x="801216" y="883348"/>
          <a:ext cx="10804073" cy="1476403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628106">
                  <a:extLst>
                    <a:ext uri="{9D8B030D-6E8A-4147-A177-3AD203B41FA5}">
                      <a16:colId xmlns:a16="http://schemas.microsoft.com/office/drawing/2014/main" val="2953679605"/>
                    </a:ext>
                  </a:extLst>
                </a:gridCol>
                <a:gridCol w="2215215">
                  <a:extLst>
                    <a:ext uri="{9D8B030D-6E8A-4147-A177-3AD203B41FA5}">
                      <a16:colId xmlns:a16="http://schemas.microsoft.com/office/drawing/2014/main" val="1790820370"/>
                    </a:ext>
                  </a:extLst>
                </a:gridCol>
                <a:gridCol w="1136469">
                  <a:extLst>
                    <a:ext uri="{9D8B030D-6E8A-4147-A177-3AD203B41FA5}">
                      <a16:colId xmlns:a16="http://schemas.microsoft.com/office/drawing/2014/main" val="3081084082"/>
                    </a:ext>
                  </a:extLst>
                </a:gridCol>
                <a:gridCol w="927463">
                  <a:extLst>
                    <a:ext uri="{9D8B030D-6E8A-4147-A177-3AD203B41FA5}">
                      <a16:colId xmlns:a16="http://schemas.microsoft.com/office/drawing/2014/main" val="2532145828"/>
                    </a:ext>
                  </a:extLst>
                </a:gridCol>
                <a:gridCol w="1136468">
                  <a:extLst>
                    <a:ext uri="{9D8B030D-6E8A-4147-A177-3AD203B41FA5}">
                      <a16:colId xmlns:a16="http://schemas.microsoft.com/office/drawing/2014/main" val="1981034621"/>
                    </a:ext>
                  </a:extLst>
                </a:gridCol>
                <a:gridCol w="1058092">
                  <a:extLst>
                    <a:ext uri="{9D8B030D-6E8A-4147-A177-3AD203B41FA5}">
                      <a16:colId xmlns:a16="http://schemas.microsoft.com/office/drawing/2014/main" val="2447419608"/>
                    </a:ext>
                  </a:extLst>
                </a:gridCol>
                <a:gridCol w="1084217">
                  <a:extLst>
                    <a:ext uri="{9D8B030D-6E8A-4147-A177-3AD203B41FA5}">
                      <a16:colId xmlns:a16="http://schemas.microsoft.com/office/drawing/2014/main" val="1848965808"/>
                    </a:ext>
                  </a:extLst>
                </a:gridCol>
                <a:gridCol w="1799331">
                  <a:extLst>
                    <a:ext uri="{9D8B030D-6E8A-4147-A177-3AD203B41FA5}">
                      <a16:colId xmlns:a16="http://schemas.microsoft.com/office/drawing/2014/main" val="3958155102"/>
                    </a:ext>
                  </a:extLst>
                </a:gridCol>
                <a:gridCol w="818712">
                  <a:extLst>
                    <a:ext uri="{9D8B030D-6E8A-4147-A177-3AD203B41FA5}">
                      <a16:colId xmlns:a16="http://schemas.microsoft.com/office/drawing/2014/main" val="181423742"/>
                    </a:ext>
                  </a:extLst>
                </a:gridCol>
              </a:tblGrid>
              <a:tr h="5143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Төвд ажиллах ажилчид </a:t>
                      </a:r>
                      <a:endParaRPr lang="mn-MN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Үндсэн</a:t>
                      </a:r>
                      <a:endParaRPr lang="mn-MN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НД, ЭМД 11.5%</a:t>
                      </a:r>
                      <a:endParaRPr lang="mn-MN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үлдэх</a:t>
                      </a:r>
                      <a:endParaRPr lang="mn-MN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ХХОАТ 10%</a:t>
                      </a:r>
                      <a:endParaRPr lang="mn-MN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үлдэх</a:t>
                      </a:r>
                      <a:endParaRPr lang="mn-MN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татварын дараах хөнгөлөлт нэмэх </a:t>
                      </a:r>
                      <a:endParaRPr lang="mn-MN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Гарт олгох</a:t>
                      </a:r>
                      <a:endParaRPr lang="mn-MN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97024818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Гүйцэтгэх захирал</a:t>
                      </a:r>
                      <a:endParaRPr lang="mn-MN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1.000.000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115000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885000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88500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796500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18000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814500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81705741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Нягтлан</a:t>
                      </a:r>
                      <a:endParaRPr lang="mn-MN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1.200.000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138000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1062000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106200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955800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18000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973800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69650946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Оператор мэдээллийн ажилтан</a:t>
                      </a:r>
                      <a:endParaRPr lang="mn-MN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900000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103500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796500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79650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716850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18000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734850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14569075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Үйлчлэгч</a:t>
                      </a:r>
                      <a:endParaRPr lang="mn-MN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750000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86250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663750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66375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597375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18000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615375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15953003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6785593"/>
              </p:ext>
            </p:extLst>
          </p:nvPr>
        </p:nvGraphicFramePr>
        <p:xfrm>
          <a:off x="801216" y="2508400"/>
          <a:ext cx="6045199" cy="916305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665701">
                  <a:extLst>
                    <a:ext uri="{9D8B030D-6E8A-4147-A177-3AD203B41FA5}">
                      <a16:colId xmlns:a16="http://schemas.microsoft.com/office/drawing/2014/main" val="3787901478"/>
                    </a:ext>
                  </a:extLst>
                </a:gridCol>
                <a:gridCol w="2577214">
                  <a:extLst>
                    <a:ext uri="{9D8B030D-6E8A-4147-A177-3AD203B41FA5}">
                      <a16:colId xmlns:a16="http://schemas.microsoft.com/office/drawing/2014/main" val="2474971797"/>
                    </a:ext>
                  </a:extLst>
                </a:gridCol>
                <a:gridCol w="824201">
                  <a:extLst>
                    <a:ext uri="{9D8B030D-6E8A-4147-A177-3AD203B41FA5}">
                      <a16:colId xmlns:a16="http://schemas.microsoft.com/office/drawing/2014/main" val="1930032"/>
                    </a:ext>
                  </a:extLst>
                </a:gridCol>
                <a:gridCol w="849561">
                  <a:extLst>
                    <a:ext uri="{9D8B030D-6E8A-4147-A177-3AD203B41FA5}">
                      <a16:colId xmlns:a16="http://schemas.microsoft.com/office/drawing/2014/main" val="2634736977"/>
                    </a:ext>
                  </a:extLst>
                </a:gridCol>
                <a:gridCol w="1128522">
                  <a:extLst>
                    <a:ext uri="{9D8B030D-6E8A-4147-A177-3AD203B41FA5}">
                      <a16:colId xmlns:a16="http://schemas.microsoft.com/office/drawing/2014/main" val="1705021788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Төвд ажиллах ажилчид </a:t>
                      </a:r>
                      <a:endParaRPr lang="mn-MN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Орон тоо</a:t>
                      </a:r>
                      <a:endParaRPr lang="mn-MN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Цалингийн зардал</a:t>
                      </a:r>
                      <a:endParaRPr lang="mn-MN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СӨХ-д ногдох</a:t>
                      </a:r>
                      <a:endParaRPr lang="mn-MN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3226448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Нягтлан</a:t>
                      </a:r>
                      <a:endParaRPr lang="mn-MN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973800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97380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20989623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Оператор мэдээллийн ажилтан</a:t>
                      </a:r>
                      <a:endParaRPr lang="mn-MN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734850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73485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136626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8832189"/>
              </p:ext>
            </p:extLst>
          </p:nvPr>
        </p:nvGraphicFramePr>
        <p:xfrm>
          <a:off x="801214" y="3604909"/>
          <a:ext cx="6908799" cy="935355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665832">
                  <a:extLst>
                    <a:ext uri="{9D8B030D-6E8A-4147-A177-3AD203B41FA5}">
                      <a16:colId xmlns:a16="http://schemas.microsoft.com/office/drawing/2014/main" val="3922562316"/>
                    </a:ext>
                  </a:extLst>
                </a:gridCol>
                <a:gridCol w="2577721">
                  <a:extLst>
                    <a:ext uri="{9D8B030D-6E8A-4147-A177-3AD203B41FA5}">
                      <a16:colId xmlns:a16="http://schemas.microsoft.com/office/drawing/2014/main" val="3031838604"/>
                    </a:ext>
                  </a:extLst>
                </a:gridCol>
                <a:gridCol w="824363">
                  <a:extLst>
                    <a:ext uri="{9D8B030D-6E8A-4147-A177-3AD203B41FA5}">
                      <a16:colId xmlns:a16="http://schemas.microsoft.com/office/drawing/2014/main" val="3406757565"/>
                    </a:ext>
                  </a:extLst>
                </a:gridCol>
                <a:gridCol w="849728">
                  <a:extLst>
                    <a:ext uri="{9D8B030D-6E8A-4147-A177-3AD203B41FA5}">
                      <a16:colId xmlns:a16="http://schemas.microsoft.com/office/drawing/2014/main" val="1132213930"/>
                    </a:ext>
                  </a:extLst>
                </a:gridCol>
                <a:gridCol w="1128744">
                  <a:extLst>
                    <a:ext uri="{9D8B030D-6E8A-4147-A177-3AD203B41FA5}">
                      <a16:colId xmlns:a16="http://schemas.microsoft.com/office/drawing/2014/main" val="1223275502"/>
                    </a:ext>
                  </a:extLst>
                </a:gridCol>
                <a:gridCol w="862411">
                  <a:extLst>
                    <a:ext uri="{9D8B030D-6E8A-4147-A177-3AD203B41FA5}">
                      <a16:colId xmlns:a16="http://schemas.microsoft.com/office/drawing/2014/main" val="12781360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Урсгал зардал</a:t>
                      </a:r>
                      <a:endParaRPr lang="mn-MN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хэмжээ</a:t>
                      </a:r>
                      <a:endParaRPr lang="mn-MN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Нэг бүрийн үнэ</a:t>
                      </a:r>
                      <a:endParaRPr lang="mn-MN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нийт үнэ</a:t>
                      </a:r>
                      <a:endParaRPr lang="mn-MN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нийт үнэ</a:t>
                      </a:r>
                      <a:endParaRPr lang="mn-MN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2079341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Бичгийн цаас</a:t>
                      </a:r>
                      <a:endParaRPr lang="mn-MN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18000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36000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51000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57862523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принтерийн хор</a:t>
                      </a:r>
                      <a:endParaRPr lang="mn-MN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15000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15000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1470083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87115"/>
              </p:ext>
            </p:extLst>
          </p:nvPr>
        </p:nvGraphicFramePr>
        <p:xfrm>
          <a:off x="801215" y="4753254"/>
          <a:ext cx="6908799" cy="733425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665832">
                  <a:extLst>
                    <a:ext uri="{9D8B030D-6E8A-4147-A177-3AD203B41FA5}">
                      <a16:colId xmlns:a16="http://schemas.microsoft.com/office/drawing/2014/main" val="2185162381"/>
                    </a:ext>
                  </a:extLst>
                </a:gridCol>
                <a:gridCol w="2577721">
                  <a:extLst>
                    <a:ext uri="{9D8B030D-6E8A-4147-A177-3AD203B41FA5}">
                      <a16:colId xmlns:a16="http://schemas.microsoft.com/office/drawing/2014/main" val="300377708"/>
                    </a:ext>
                  </a:extLst>
                </a:gridCol>
                <a:gridCol w="824363">
                  <a:extLst>
                    <a:ext uri="{9D8B030D-6E8A-4147-A177-3AD203B41FA5}">
                      <a16:colId xmlns:a16="http://schemas.microsoft.com/office/drawing/2014/main" val="576804432"/>
                    </a:ext>
                  </a:extLst>
                </a:gridCol>
                <a:gridCol w="849728">
                  <a:extLst>
                    <a:ext uri="{9D8B030D-6E8A-4147-A177-3AD203B41FA5}">
                      <a16:colId xmlns:a16="http://schemas.microsoft.com/office/drawing/2014/main" val="2840272519"/>
                    </a:ext>
                  </a:extLst>
                </a:gridCol>
                <a:gridCol w="1128744">
                  <a:extLst>
                    <a:ext uri="{9D8B030D-6E8A-4147-A177-3AD203B41FA5}">
                      <a16:colId xmlns:a16="http://schemas.microsoft.com/office/drawing/2014/main" val="806584800"/>
                    </a:ext>
                  </a:extLst>
                </a:gridCol>
                <a:gridCol w="862411">
                  <a:extLst>
                    <a:ext uri="{9D8B030D-6E8A-4147-A177-3AD203B41FA5}">
                      <a16:colId xmlns:a16="http://schemas.microsoft.com/office/drawing/2014/main" val="1628706896"/>
                    </a:ext>
                  </a:extLst>
                </a:gridCol>
              </a:tblGrid>
              <a:tr h="2190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Хоолны зардал</a:t>
                      </a:r>
                      <a:endParaRPr lang="mn-MN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өдрийн</a:t>
                      </a:r>
                      <a:endParaRPr lang="mn-MN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хоног</a:t>
                      </a:r>
                      <a:endParaRPr lang="mn-MN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Дүн</a:t>
                      </a:r>
                      <a:endParaRPr lang="mn-MN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Нийт</a:t>
                      </a:r>
                      <a:endParaRPr lang="mn-MN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12609350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Нягтлан</a:t>
                      </a:r>
                      <a:endParaRPr lang="mn-MN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110000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220000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98608764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Оператор мэдээллийн ажилтан</a:t>
                      </a:r>
                      <a:endParaRPr lang="mn-MN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110000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8930616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2001698"/>
              </p:ext>
            </p:extLst>
          </p:nvPr>
        </p:nvGraphicFramePr>
        <p:xfrm>
          <a:off x="801214" y="5658804"/>
          <a:ext cx="6908799" cy="819150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665832">
                  <a:extLst>
                    <a:ext uri="{9D8B030D-6E8A-4147-A177-3AD203B41FA5}">
                      <a16:colId xmlns:a16="http://schemas.microsoft.com/office/drawing/2014/main" val="1387296284"/>
                    </a:ext>
                  </a:extLst>
                </a:gridCol>
                <a:gridCol w="2577721">
                  <a:extLst>
                    <a:ext uri="{9D8B030D-6E8A-4147-A177-3AD203B41FA5}">
                      <a16:colId xmlns:a16="http://schemas.microsoft.com/office/drawing/2014/main" val="670016357"/>
                    </a:ext>
                  </a:extLst>
                </a:gridCol>
                <a:gridCol w="824363">
                  <a:extLst>
                    <a:ext uri="{9D8B030D-6E8A-4147-A177-3AD203B41FA5}">
                      <a16:colId xmlns:a16="http://schemas.microsoft.com/office/drawing/2014/main" val="1456100672"/>
                    </a:ext>
                  </a:extLst>
                </a:gridCol>
                <a:gridCol w="849728">
                  <a:extLst>
                    <a:ext uri="{9D8B030D-6E8A-4147-A177-3AD203B41FA5}">
                      <a16:colId xmlns:a16="http://schemas.microsoft.com/office/drawing/2014/main" val="1902100510"/>
                    </a:ext>
                  </a:extLst>
                </a:gridCol>
                <a:gridCol w="1128744">
                  <a:extLst>
                    <a:ext uri="{9D8B030D-6E8A-4147-A177-3AD203B41FA5}">
                      <a16:colId xmlns:a16="http://schemas.microsoft.com/office/drawing/2014/main" val="3289762685"/>
                    </a:ext>
                  </a:extLst>
                </a:gridCol>
                <a:gridCol w="862411">
                  <a:extLst>
                    <a:ext uri="{9D8B030D-6E8A-4147-A177-3AD203B41FA5}">
                      <a16:colId xmlns:a16="http://schemas.microsoft.com/office/drawing/2014/main" val="582001115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Унааны зардал</a:t>
                      </a:r>
                      <a:endParaRPr lang="mn-MN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өдрийн</a:t>
                      </a:r>
                      <a:endParaRPr lang="mn-MN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хоног</a:t>
                      </a:r>
                      <a:endParaRPr lang="mn-MN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Дүн</a:t>
                      </a:r>
                      <a:endParaRPr lang="mn-MN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Нийт</a:t>
                      </a:r>
                      <a:endParaRPr lang="mn-MN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5044246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Оператор мэдээллийн ажилтан</a:t>
                      </a:r>
                      <a:endParaRPr lang="mn-MN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44000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88000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25641961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Нягтлан</a:t>
                      </a:r>
                      <a:endParaRPr lang="mn-MN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44000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2519608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280670"/>
              </p:ext>
            </p:extLst>
          </p:nvPr>
        </p:nvGraphicFramePr>
        <p:xfrm>
          <a:off x="7830486" y="5797420"/>
          <a:ext cx="3670300" cy="495300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2802948">
                  <a:extLst>
                    <a:ext uri="{9D8B030D-6E8A-4147-A177-3AD203B41FA5}">
                      <a16:colId xmlns:a16="http://schemas.microsoft.com/office/drawing/2014/main" val="4083054818"/>
                    </a:ext>
                  </a:extLst>
                </a:gridCol>
                <a:gridCol w="867352">
                  <a:extLst>
                    <a:ext uri="{9D8B030D-6E8A-4147-A177-3AD203B41FA5}">
                      <a16:colId xmlns:a16="http://schemas.microsoft.com/office/drawing/2014/main" val="1109243407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Бусад зардал нийт</a:t>
                      </a:r>
                      <a:endParaRPr lang="mn-MN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359000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55574645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1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СӨХ-д хувиарлагдах</a:t>
                      </a:r>
                      <a:endParaRPr lang="mn-MN" sz="11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35900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256547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395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1FEA3A8-0CA3-4000-8754-3AA127764958}"/>
              </a:ext>
            </a:extLst>
          </p:cNvPr>
          <p:cNvSpPr/>
          <p:nvPr/>
        </p:nvSpPr>
        <p:spPr>
          <a:xfrm>
            <a:off x="-7183" y="2357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Google Shape;103;p27"/>
          <p:cNvSpPr/>
          <p:nvPr/>
        </p:nvSpPr>
        <p:spPr>
          <a:xfrm>
            <a:off x="11049954" y="6347063"/>
            <a:ext cx="1110670" cy="567637"/>
          </a:xfrm>
          <a:custGeom>
            <a:avLst/>
            <a:gdLst/>
            <a:ahLst/>
            <a:cxnLst/>
            <a:rect l="l" t="t" r="r" b="b"/>
            <a:pathLst>
              <a:path w="33224" h="16980" extrusionOk="0">
                <a:moveTo>
                  <a:pt x="16612" y="0"/>
                </a:moveTo>
                <a:lnTo>
                  <a:pt x="0" y="14878"/>
                </a:lnTo>
                <a:lnTo>
                  <a:pt x="1868" y="16979"/>
                </a:lnTo>
                <a:lnTo>
                  <a:pt x="16612" y="3770"/>
                </a:lnTo>
                <a:lnTo>
                  <a:pt x="31322" y="16979"/>
                </a:lnTo>
                <a:lnTo>
                  <a:pt x="33224" y="14878"/>
                </a:lnTo>
                <a:lnTo>
                  <a:pt x="16612" y="0"/>
                </a:ln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8E063C4-B624-4940-8E38-D97EBC7D4979}"/>
              </a:ext>
            </a:extLst>
          </p:cNvPr>
          <p:cNvSpPr txBox="1"/>
          <p:nvPr/>
        </p:nvSpPr>
        <p:spPr>
          <a:xfrm>
            <a:off x="2516692" y="270545"/>
            <a:ext cx="67579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mn-M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2000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5163407"/>
              </p:ext>
            </p:extLst>
          </p:nvPr>
        </p:nvGraphicFramePr>
        <p:xfrm>
          <a:off x="345106" y="483324"/>
          <a:ext cx="11260183" cy="5863739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277824">
                  <a:extLst>
                    <a:ext uri="{9D8B030D-6E8A-4147-A177-3AD203B41FA5}">
                      <a16:colId xmlns:a16="http://schemas.microsoft.com/office/drawing/2014/main" val="1755490831"/>
                    </a:ext>
                  </a:extLst>
                </a:gridCol>
                <a:gridCol w="220833">
                  <a:extLst>
                    <a:ext uri="{9D8B030D-6E8A-4147-A177-3AD203B41FA5}">
                      <a16:colId xmlns:a16="http://schemas.microsoft.com/office/drawing/2014/main" val="3813415550"/>
                    </a:ext>
                  </a:extLst>
                </a:gridCol>
                <a:gridCol w="1930522">
                  <a:extLst>
                    <a:ext uri="{9D8B030D-6E8A-4147-A177-3AD203B41FA5}">
                      <a16:colId xmlns:a16="http://schemas.microsoft.com/office/drawing/2014/main" val="2546816478"/>
                    </a:ext>
                  </a:extLst>
                </a:gridCol>
                <a:gridCol w="617387">
                  <a:extLst>
                    <a:ext uri="{9D8B030D-6E8A-4147-A177-3AD203B41FA5}">
                      <a16:colId xmlns:a16="http://schemas.microsoft.com/office/drawing/2014/main" val="2896796786"/>
                    </a:ext>
                  </a:extLst>
                </a:gridCol>
                <a:gridCol w="636383">
                  <a:extLst>
                    <a:ext uri="{9D8B030D-6E8A-4147-A177-3AD203B41FA5}">
                      <a16:colId xmlns:a16="http://schemas.microsoft.com/office/drawing/2014/main" val="387397864"/>
                    </a:ext>
                  </a:extLst>
                </a:gridCol>
                <a:gridCol w="845345">
                  <a:extLst>
                    <a:ext uri="{9D8B030D-6E8A-4147-A177-3AD203B41FA5}">
                      <a16:colId xmlns:a16="http://schemas.microsoft.com/office/drawing/2014/main" val="1444803331"/>
                    </a:ext>
                  </a:extLst>
                </a:gridCol>
                <a:gridCol w="645881">
                  <a:extLst>
                    <a:ext uri="{9D8B030D-6E8A-4147-A177-3AD203B41FA5}">
                      <a16:colId xmlns:a16="http://schemas.microsoft.com/office/drawing/2014/main" val="217426875"/>
                    </a:ext>
                  </a:extLst>
                </a:gridCol>
                <a:gridCol w="619761">
                  <a:extLst>
                    <a:ext uri="{9D8B030D-6E8A-4147-A177-3AD203B41FA5}">
                      <a16:colId xmlns:a16="http://schemas.microsoft.com/office/drawing/2014/main" val="2193707902"/>
                    </a:ext>
                  </a:extLst>
                </a:gridCol>
                <a:gridCol w="693373">
                  <a:extLst>
                    <a:ext uri="{9D8B030D-6E8A-4147-A177-3AD203B41FA5}">
                      <a16:colId xmlns:a16="http://schemas.microsoft.com/office/drawing/2014/main" val="2638642527"/>
                    </a:ext>
                  </a:extLst>
                </a:gridCol>
                <a:gridCol w="531902">
                  <a:extLst>
                    <a:ext uri="{9D8B030D-6E8A-4147-A177-3AD203B41FA5}">
                      <a16:colId xmlns:a16="http://schemas.microsoft.com/office/drawing/2014/main" val="73165566"/>
                    </a:ext>
                  </a:extLst>
                </a:gridCol>
                <a:gridCol w="693373">
                  <a:extLst>
                    <a:ext uri="{9D8B030D-6E8A-4147-A177-3AD203B41FA5}">
                      <a16:colId xmlns:a16="http://schemas.microsoft.com/office/drawing/2014/main" val="2215931313"/>
                    </a:ext>
                  </a:extLst>
                </a:gridCol>
                <a:gridCol w="541401">
                  <a:extLst>
                    <a:ext uri="{9D8B030D-6E8A-4147-A177-3AD203B41FA5}">
                      <a16:colId xmlns:a16="http://schemas.microsoft.com/office/drawing/2014/main" val="2094768013"/>
                    </a:ext>
                  </a:extLst>
                </a:gridCol>
                <a:gridCol w="676750">
                  <a:extLst>
                    <a:ext uri="{9D8B030D-6E8A-4147-A177-3AD203B41FA5}">
                      <a16:colId xmlns:a16="http://schemas.microsoft.com/office/drawing/2014/main" val="2993966789"/>
                    </a:ext>
                  </a:extLst>
                </a:gridCol>
                <a:gridCol w="676750">
                  <a:extLst>
                    <a:ext uri="{9D8B030D-6E8A-4147-A177-3AD203B41FA5}">
                      <a16:colId xmlns:a16="http://schemas.microsoft.com/office/drawing/2014/main" val="2854471004"/>
                    </a:ext>
                  </a:extLst>
                </a:gridCol>
                <a:gridCol w="512906">
                  <a:extLst>
                    <a:ext uri="{9D8B030D-6E8A-4147-A177-3AD203B41FA5}">
                      <a16:colId xmlns:a16="http://schemas.microsoft.com/office/drawing/2014/main" val="752867948"/>
                    </a:ext>
                  </a:extLst>
                </a:gridCol>
                <a:gridCol w="446419">
                  <a:extLst>
                    <a:ext uri="{9D8B030D-6E8A-4147-A177-3AD203B41FA5}">
                      <a16:colId xmlns:a16="http://schemas.microsoft.com/office/drawing/2014/main" val="885753528"/>
                    </a:ext>
                  </a:extLst>
                </a:gridCol>
                <a:gridCol w="693373">
                  <a:extLst>
                    <a:ext uri="{9D8B030D-6E8A-4147-A177-3AD203B41FA5}">
                      <a16:colId xmlns:a16="http://schemas.microsoft.com/office/drawing/2014/main" val="3121857574"/>
                    </a:ext>
                  </a:extLst>
                </a:gridCol>
              </a:tblGrid>
              <a:tr h="1215928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баг</a:t>
                      </a:r>
                      <a:endParaRPr lang="mn-MN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СӨХ-д хамрагдах байрууд</a:t>
                      </a:r>
                      <a:endParaRPr lang="mn-MN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Орцны тоо</a:t>
                      </a:r>
                      <a:endParaRPr lang="mn-MN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Гүйцэтгэх захирал</a:t>
                      </a:r>
                      <a:endParaRPr lang="mn-MN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9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Үйлчлэгчийн тоо /8 орц тутам 1 үйлчлэгчтэй байна/</a:t>
                      </a:r>
                      <a:endParaRPr lang="mn-MN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Төвлөрөх мөнгөн дүн</a:t>
                      </a:r>
                      <a:endParaRPr lang="mn-MN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Гүйцэтгэх захирал цалин </a:t>
                      </a:r>
                      <a:endParaRPr lang="mn-MN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Үйлчлэгчийн цалин </a:t>
                      </a:r>
                      <a:endParaRPr lang="mn-MN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Нягтлан цалин</a:t>
                      </a:r>
                      <a:endParaRPr lang="mn-MN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Оператор мэдээллийн ажилтан</a:t>
                      </a:r>
                      <a:endParaRPr lang="mn-MN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Бусад зардал</a:t>
                      </a:r>
                      <a:endParaRPr lang="mn-MN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СӨХ-д үлдэх төсөв</a:t>
                      </a:r>
                      <a:endParaRPr lang="mn-MN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СӨХ тус бүрээс авах мөнгө</a:t>
                      </a:r>
                      <a:endParaRPr lang="mn-MN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Home </a:t>
                      </a:r>
                      <a:r>
                        <a:rPr lang="mn-MN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</a:t>
                      </a:r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nter-</a:t>
                      </a:r>
                      <a:r>
                        <a:rPr lang="mn-MN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 өгөх хувь /%/</a:t>
                      </a:r>
                      <a:endParaRPr lang="mn-MN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СӨХ-д үлдэх хуримтлал /80%/</a:t>
                      </a:r>
                      <a:endParaRPr lang="mn-MN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extLst>
                  <a:ext uri="{0D108BD9-81ED-4DB2-BD59-A6C34878D82A}">
                    <a16:rowId xmlns:a16="http://schemas.microsoft.com/office/drawing/2014/main" val="575195302"/>
                  </a:ext>
                </a:extLst>
              </a:tr>
              <a:tr h="6477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9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хороолол 22, 23, 24, 30 хороолол 3, 4, 29 хороолол 1, 10 хороолол 8, 10 нийт 420 өрх</a:t>
                      </a:r>
                      <a:endParaRPr lang="mn-MN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3296230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814500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1846125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97380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73485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35900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428840</a:t>
                      </a:r>
                      <a:endParaRPr lang="en-US" sz="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206765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6.2727722</a:t>
                      </a:r>
                      <a:endParaRPr lang="en-US" sz="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en-US" sz="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343072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extLst>
                  <a:ext uri="{0D108BD9-81ED-4DB2-BD59-A6C34878D82A}">
                    <a16:rowId xmlns:a16="http://schemas.microsoft.com/office/drawing/2014/main" val="3770202931"/>
                  </a:ext>
                </a:extLst>
              </a:tr>
              <a:tr h="4431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хороолол 25, 26, 27, 28, 30, 31, 32 нийт 426 өрх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3376520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814500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1846125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97380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73485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35900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509130</a:t>
                      </a:r>
                      <a:endParaRPr lang="en-US" sz="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206765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6.1236125</a:t>
                      </a:r>
                      <a:endParaRPr lang="en-US" sz="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en-US" sz="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407304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extLst>
                  <a:ext uri="{0D108BD9-81ED-4DB2-BD59-A6C34878D82A}">
                    <a16:rowId xmlns:a16="http://schemas.microsoft.com/office/drawing/2014/main" val="205175752"/>
                  </a:ext>
                </a:extLst>
              </a:tr>
              <a:tr h="4431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хороолол 1, 2, 3, 4, 13 нийт 330 өрх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2430400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814500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1230750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97380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73485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35900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178385</a:t>
                      </a:r>
                      <a:endParaRPr lang="en-US" sz="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206765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8.5074473</a:t>
                      </a:r>
                      <a:endParaRPr lang="en-US" sz="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en-US" sz="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142708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extLst>
                  <a:ext uri="{0D108BD9-81ED-4DB2-BD59-A6C34878D82A}">
                    <a16:rowId xmlns:a16="http://schemas.microsoft.com/office/drawing/2014/main" val="3740522817"/>
                  </a:ext>
                </a:extLst>
              </a:tr>
              <a:tr h="4431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1А, 1Б, 2, 3 нийт 276 өрх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2,269,169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814500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1230750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97380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73485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35900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17154</a:t>
                      </a:r>
                      <a:endParaRPr lang="en-US" sz="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206765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9.111926</a:t>
                      </a:r>
                      <a:endParaRPr lang="en-US" sz="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en-US" sz="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13723.2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extLst>
                  <a:ext uri="{0D108BD9-81ED-4DB2-BD59-A6C34878D82A}">
                    <a16:rowId xmlns:a16="http://schemas.microsoft.com/office/drawing/2014/main" val="1832595977"/>
                  </a:ext>
                </a:extLst>
              </a:tr>
              <a:tr h="4431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33, 34, 35, 38, 39 нийт 374 өрх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2,937,529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814500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1846125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97380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73485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35900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70139</a:t>
                      </a:r>
                      <a:endParaRPr lang="en-US" sz="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206765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7.038739</a:t>
                      </a:r>
                      <a:endParaRPr lang="en-US" sz="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en-US" sz="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56111.2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extLst>
                  <a:ext uri="{0D108BD9-81ED-4DB2-BD59-A6C34878D82A}">
                    <a16:rowId xmlns:a16="http://schemas.microsoft.com/office/drawing/2014/main" val="3810934219"/>
                  </a:ext>
                </a:extLst>
              </a:tr>
              <a:tr h="4431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45, 46, 47, 48, 49, 50, 50А, 214, 214А нийт 600 өрх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4,637,507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814500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2461500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97380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73485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35900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1154742</a:t>
                      </a:r>
                      <a:endParaRPr lang="en-US" sz="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206765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4.4585377</a:t>
                      </a:r>
                      <a:endParaRPr lang="en-US" sz="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en-US" sz="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923793.6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extLst>
                  <a:ext uri="{0D108BD9-81ED-4DB2-BD59-A6C34878D82A}">
                    <a16:rowId xmlns:a16="http://schemas.microsoft.com/office/drawing/2014/main" val="678195912"/>
                  </a:ext>
                </a:extLst>
              </a:tr>
              <a:tr h="4545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102, 102А, 104, 104А, 104/1, 106/1, 106/2 нийт 398 өрх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3,064,040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814500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1846125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97380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73485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35900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196650</a:t>
                      </a:r>
                      <a:endParaRPr lang="en-US" sz="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206765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6.7481169</a:t>
                      </a:r>
                      <a:endParaRPr lang="en-US" sz="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en-US" sz="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157320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extLst>
                  <a:ext uri="{0D108BD9-81ED-4DB2-BD59-A6C34878D82A}">
                    <a16:rowId xmlns:a16="http://schemas.microsoft.com/office/drawing/2014/main" val="2229849521"/>
                  </a:ext>
                </a:extLst>
              </a:tr>
              <a:tr h="4431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51, 52, 304, 1002, 40, 41, 42, 45А, 302, 43, 44А, 44Б нийт 370 өрх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3,261,293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814500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1846125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97380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73485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35900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393903</a:t>
                      </a:r>
                      <a:endParaRPr lang="en-US" sz="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206765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6.3399701</a:t>
                      </a:r>
                      <a:endParaRPr lang="en-US" sz="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en-US" sz="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315122.4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extLst>
                  <a:ext uri="{0D108BD9-81ED-4DB2-BD59-A6C34878D82A}">
                    <a16:rowId xmlns:a16="http://schemas.microsoft.com/office/drawing/2014/main" val="4147647047"/>
                  </a:ext>
                </a:extLst>
              </a:tr>
              <a:tr h="4431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 5, 6, 7, 8, 9, 10, 11, 12 нийт 548 өрх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4,904,634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814500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2461500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97380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73485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35900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1421869</a:t>
                      </a:r>
                      <a:endParaRPr lang="en-US" sz="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206765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4.215707</a:t>
                      </a:r>
                      <a:endParaRPr lang="en-US" sz="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en-US" sz="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1137495.2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extLst>
                  <a:ext uri="{0D108BD9-81ED-4DB2-BD59-A6C34878D82A}">
                    <a16:rowId xmlns:a16="http://schemas.microsoft.com/office/drawing/2014/main" val="2458110026"/>
                  </a:ext>
                </a:extLst>
              </a:tr>
              <a:tr h="4431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 14, 15, 16, 17, 18, 19, 20, 21 нийт 590 өрх</a:t>
                      </a:r>
                      <a:endParaRPr lang="ru-RU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5,382,685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814500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3076875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97380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73485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35900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1284545</a:t>
                      </a:r>
                      <a:endParaRPr lang="en-US" sz="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206765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3.8412985</a:t>
                      </a:r>
                      <a:endParaRPr lang="en-US" sz="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en-US" sz="8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1027636</a:t>
                      </a:r>
                      <a:endParaRPr lang="en-US" sz="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extLst>
                  <a:ext uri="{0D108BD9-81ED-4DB2-BD59-A6C34878D82A}">
                    <a16:rowId xmlns:a16="http://schemas.microsoft.com/office/drawing/2014/main" val="14492023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819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1FEA3A8-0CA3-4000-8754-3AA127764958}"/>
              </a:ext>
            </a:extLst>
          </p:cNvPr>
          <p:cNvSpPr/>
          <p:nvPr/>
        </p:nvSpPr>
        <p:spPr>
          <a:xfrm>
            <a:off x="-7183" y="2357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Google Shape;103;p27"/>
          <p:cNvSpPr/>
          <p:nvPr/>
        </p:nvSpPr>
        <p:spPr>
          <a:xfrm>
            <a:off x="11049954" y="6347063"/>
            <a:ext cx="1110670" cy="567637"/>
          </a:xfrm>
          <a:custGeom>
            <a:avLst/>
            <a:gdLst/>
            <a:ahLst/>
            <a:cxnLst/>
            <a:rect l="l" t="t" r="r" b="b"/>
            <a:pathLst>
              <a:path w="33224" h="16980" extrusionOk="0">
                <a:moveTo>
                  <a:pt x="16612" y="0"/>
                </a:moveTo>
                <a:lnTo>
                  <a:pt x="0" y="14878"/>
                </a:lnTo>
                <a:lnTo>
                  <a:pt x="1868" y="16979"/>
                </a:lnTo>
                <a:lnTo>
                  <a:pt x="16612" y="3770"/>
                </a:lnTo>
                <a:lnTo>
                  <a:pt x="31322" y="16979"/>
                </a:lnTo>
                <a:lnTo>
                  <a:pt x="33224" y="14878"/>
                </a:lnTo>
                <a:lnTo>
                  <a:pt x="16612" y="0"/>
                </a:ln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8E063C4-B624-4940-8E38-D97EBC7D4979}"/>
              </a:ext>
            </a:extLst>
          </p:cNvPr>
          <p:cNvSpPr txBox="1"/>
          <p:nvPr/>
        </p:nvSpPr>
        <p:spPr>
          <a:xfrm>
            <a:off x="2516692" y="270545"/>
            <a:ext cx="67579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mn-M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2000" b="1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8179517"/>
              </p:ext>
            </p:extLst>
          </p:nvPr>
        </p:nvGraphicFramePr>
        <p:xfrm>
          <a:off x="69626" y="381181"/>
          <a:ext cx="11652067" cy="6100352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287493">
                  <a:extLst>
                    <a:ext uri="{9D8B030D-6E8A-4147-A177-3AD203B41FA5}">
                      <a16:colId xmlns:a16="http://schemas.microsoft.com/office/drawing/2014/main" val="3044675307"/>
                    </a:ext>
                  </a:extLst>
                </a:gridCol>
                <a:gridCol w="228519">
                  <a:extLst>
                    <a:ext uri="{9D8B030D-6E8A-4147-A177-3AD203B41FA5}">
                      <a16:colId xmlns:a16="http://schemas.microsoft.com/office/drawing/2014/main" val="76007823"/>
                    </a:ext>
                  </a:extLst>
                </a:gridCol>
                <a:gridCol w="1997708">
                  <a:extLst>
                    <a:ext uri="{9D8B030D-6E8A-4147-A177-3AD203B41FA5}">
                      <a16:colId xmlns:a16="http://schemas.microsoft.com/office/drawing/2014/main" val="994743861"/>
                    </a:ext>
                  </a:extLst>
                </a:gridCol>
                <a:gridCol w="638874">
                  <a:extLst>
                    <a:ext uri="{9D8B030D-6E8A-4147-A177-3AD203B41FA5}">
                      <a16:colId xmlns:a16="http://schemas.microsoft.com/office/drawing/2014/main" val="501173868"/>
                    </a:ext>
                  </a:extLst>
                </a:gridCol>
                <a:gridCol w="658531">
                  <a:extLst>
                    <a:ext uri="{9D8B030D-6E8A-4147-A177-3AD203B41FA5}">
                      <a16:colId xmlns:a16="http://schemas.microsoft.com/office/drawing/2014/main" val="3523078705"/>
                    </a:ext>
                  </a:extLst>
                </a:gridCol>
                <a:gridCol w="874765">
                  <a:extLst>
                    <a:ext uri="{9D8B030D-6E8A-4147-A177-3AD203B41FA5}">
                      <a16:colId xmlns:a16="http://schemas.microsoft.com/office/drawing/2014/main" val="3959919614"/>
                    </a:ext>
                  </a:extLst>
                </a:gridCol>
                <a:gridCol w="668360">
                  <a:extLst>
                    <a:ext uri="{9D8B030D-6E8A-4147-A177-3AD203B41FA5}">
                      <a16:colId xmlns:a16="http://schemas.microsoft.com/office/drawing/2014/main" val="3851714279"/>
                    </a:ext>
                  </a:extLst>
                </a:gridCol>
                <a:gridCol w="641330">
                  <a:extLst>
                    <a:ext uri="{9D8B030D-6E8A-4147-A177-3AD203B41FA5}">
                      <a16:colId xmlns:a16="http://schemas.microsoft.com/office/drawing/2014/main" val="3701200221"/>
                    </a:ext>
                  </a:extLst>
                </a:gridCol>
                <a:gridCol w="717504">
                  <a:extLst>
                    <a:ext uri="{9D8B030D-6E8A-4147-A177-3AD203B41FA5}">
                      <a16:colId xmlns:a16="http://schemas.microsoft.com/office/drawing/2014/main" val="2665485193"/>
                    </a:ext>
                  </a:extLst>
                </a:gridCol>
                <a:gridCol w="550414">
                  <a:extLst>
                    <a:ext uri="{9D8B030D-6E8A-4147-A177-3AD203B41FA5}">
                      <a16:colId xmlns:a16="http://schemas.microsoft.com/office/drawing/2014/main" val="1924232913"/>
                    </a:ext>
                  </a:extLst>
                </a:gridCol>
                <a:gridCol w="717504">
                  <a:extLst>
                    <a:ext uri="{9D8B030D-6E8A-4147-A177-3AD203B41FA5}">
                      <a16:colId xmlns:a16="http://schemas.microsoft.com/office/drawing/2014/main" val="674434137"/>
                    </a:ext>
                  </a:extLst>
                </a:gridCol>
                <a:gridCol w="560243">
                  <a:extLst>
                    <a:ext uri="{9D8B030D-6E8A-4147-A177-3AD203B41FA5}">
                      <a16:colId xmlns:a16="http://schemas.microsoft.com/office/drawing/2014/main" val="493199720"/>
                    </a:ext>
                  </a:extLst>
                </a:gridCol>
                <a:gridCol w="700303">
                  <a:extLst>
                    <a:ext uri="{9D8B030D-6E8A-4147-A177-3AD203B41FA5}">
                      <a16:colId xmlns:a16="http://schemas.microsoft.com/office/drawing/2014/main" val="3396937580"/>
                    </a:ext>
                  </a:extLst>
                </a:gridCol>
                <a:gridCol w="700303">
                  <a:extLst>
                    <a:ext uri="{9D8B030D-6E8A-4147-A177-3AD203B41FA5}">
                      <a16:colId xmlns:a16="http://schemas.microsoft.com/office/drawing/2014/main" val="205615463"/>
                    </a:ext>
                  </a:extLst>
                </a:gridCol>
                <a:gridCol w="634752">
                  <a:extLst>
                    <a:ext uri="{9D8B030D-6E8A-4147-A177-3AD203B41FA5}">
                      <a16:colId xmlns:a16="http://schemas.microsoft.com/office/drawing/2014/main" val="1789355544"/>
                    </a:ext>
                  </a:extLst>
                </a:gridCol>
                <a:gridCol w="357960">
                  <a:extLst>
                    <a:ext uri="{9D8B030D-6E8A-4147-A177-3AD203B41FA5}">
                      <a16:colId xmlns:a16="http://schemas.microsoft.com/office/drawing/2014/main" val="2018323261"/>
                    </a:ext>
                  </a:extLst>
                </a:gridCol>
                <a:gridCol w="717504">
                  <a:extLst>
                    <a:ext uri="{9D8B030D-6E8A-4147-A177-3AD203B41FA5}">
                      <a16:colId xmlns:a16="http://schemas.microsoft.com/office/drawing/2014/main" val="1075529640"/>
                    </a:ext>
                  </a:extLst>
                </a:gridCol>
              </a:tblGrid>
              <a:tr h="1368422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баг</a:t>
                      </a:r>
                      <a:endParaRPr lang="mn-MN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mn-MN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СӨХ-д хамрагдах байрууд</a:t>
                      </a:r>
                      <a:endParaRPr lang="mn-MN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Орцны тоо</a:t>
                      </a:r>
                      <a:endParaRPr lang="mn-MN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Гүйцэтгэх захирал</a:t>
                      </a:r>
                      <a:endParaRPr lang="mn-MN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Үйлчлэгчийн тоо /8 орц тутам 1 үйлчлэгчтэй байна/</a:t>
                      </a:r>
                      <a:endParaRPr lang="mn-MN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Төвлөрөх мөнгөн дүн</a:t>
                      </a:r>
                      <a:endParaRPr lang="mn-MN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Гүйцэтгэх захирал цалин </a:t>
                      </a:r>
                      <a:endParaRPr lang="mn-MN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Үйлчлэгчийн цалин </a:t>
                      </a:r>
                      <a:endParaRPr lang="mn-MN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Нягтлан цалин</a:t>
                      </a:r>
                      <a:endParaRPr lang="mn-MN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Оператор мэдээллийн ажилтан</a:t>
                      </a:r>
                      <a:endParaRPr lang="mn-MN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Бусад зардал</a:t>
                      </a:r>
                      <a:endParaRPr lang="mn-MN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СӨХ-д үлдэх төсөв</a:t>
                      </a:r>
                      <a:endParaRPr lang="mn-MN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СӨХ тус бүрээс авах мөнгө</a:t>
                      </a:r>
                      <a:endParaRPr lang="mn-MN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Home </a:t>
                      </a:r>
                      <a:r>
                        <a:rPr lang="mn-MN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</a:t>
                      </a:r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nter-</a:t>
                      </a:r>
                      <a:r>
                        <a:rPr lang="mn-MN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 өгөх хувь /%/</a:t>
                      </a:r>
                      <a:endParaRPr lang="mn-MN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n-MN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СӨХ-д үлдэх хуримтлал /80%/</a:t>
                      </a:r>
                      <a:endParaRPr lang="mn-MN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extLst>
                  <a:ext uri="{0D108BD9-81ED-4DB2-BD59-A6C34878D82A}">
                    <a16:rowId xmlns:a16="http://schemas.microsoft.com/office/drawing/2014/main" val="2009728511"/>
                  </a:ext>
                </a:extLst>
              </a:tr>
              <a:tr h="7289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b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n-MN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хороолол 22, 23, 24, 30 хороолол 3, 4, 29 хороолол 1, 10 хороолол 8, 10 нийт 420 өрх</a:t>
                      </a:r>
                      <a:endParaRPr lang="mn-MN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3296230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814500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1846125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97380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73485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35900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428840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206765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6.2727722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343072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extLst>
                  <a:ext uri="{0D108BD9-81ED-4DB2-BD59-A6C34878D82A}">
                    <a16:rowId xmlns:a16="http://schemas.microsoft.com/office/drawing/2014/main" val="1131625335"/>
                  </a:ext>
                </a:extLst>
              </a:tr>
              <a:tr h="49877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хороолол 25, 26, 27, 28, 30, 31, 32 нийт 426 өрх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3376520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814500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1846125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97380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73485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35900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509130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206765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6.1236125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407304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extLst>
                  <a:ext uri="{0D108BD9-81ED-4DB2-BD59-A6C34878D82A}">
                    <a16:rowId xmlns:a16="http://schemas.microsoft.com/office/drawing/2014/main" val="3734402484"/>
                  </a:ext>
                </a:extLst>
              </a:tr>
              <a:tr h="49877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хороолол 1, 2, 3, 4, 13 нийт 330 өрх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2430400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814500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1230750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97380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73485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35900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178385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206765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8.5074473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142708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extLst>
                  <a:ext uri="{0D108BD9-81ED-4DB2-BD59-A6C34878D82A}">
                    <a16:rowId xmlns:a16="http://schemas.microsoft.com/office/drawing/2014/main" val="2611999942"/>
                  </a:ext>
                </a:extLst>
              </a:tr>
              <a:tr h="49877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b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1А, 1Б, 2, 3, 33, 34, 35, 38, 39 нийт 650 өрх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5,206,698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814500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3076875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97380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73485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35900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1,108,558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206765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3.9711349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886846.4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extLst>
                  <a:ext uri="{0D108BD9-81ED-4DB2-BD59-A6C34878D82A}">
                    <a16:rowId xmlns:a16="http://schemas.microsoft.com/office/drawing/2014/main" val="2369365801"/>
                  </a:ext>
                </a:extLst>
              </a:tr>
              <a:tr h="49877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45, 46, 47, 48, 49, 50, 50А, 214, 214А нийт 600 өрх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4,637,507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814500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2461500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97380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73485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35900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1154742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206765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4.4585377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923793.6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extLst>
                  <a:ext uri="{0D108BD9-81ED-4DB2-BD59-A6C34878D82A}">
                    <a16:rowId xmlns:a16="http://schemas.microsoft.com/office/drawing/2014/main" val="487542789"/>
                  </a:ext>
                </a:extLst>
              </a:tr>
              <a:tr h="51156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102, 102А, 104, 104А, 104/1, 106/1, 106/2 нийт 398 өрх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3,064,040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814500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1846125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97380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73485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35900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196650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206765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6.7481169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157320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extLst>
                  <a:ext uri="{0D108BD9-81ED-4DB2-BD59-A6C34878D82A}">
                    <a16:rowId xmlns:a16="http://schemas.microsoft.com/office/drawing/2014/main" val="4080561288"/>
                  </a:ext>
                </a:extLst>
              </a:tr>
              <a:tr h="49877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51, 52, 304, 1002, 40, 41, 42, 45А, 302, 43, 44А, 44Б нийт 370 өрх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3,261,293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814500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1846125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97380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73485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35900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393903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206765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6.3399701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315122.4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extLst>
                  <a:ext uri="{0D108BD9-81ED-4DB2-BD59-A6C34878D82A}">
                    <a16:rowId xmlns:a16="http://schemas.microsoft.com/office/drawing/2014/main" val="587735052"/>
                  </a:ext>
                </a:extLst>
              </a:tr>
              <a:tr h="49877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b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 5, 6, 7, 8, 9, 10, 11, 12 нийт 548 өрх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4,904,634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814500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2461500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97380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73485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35900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1421869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206765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4.215707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1137495.2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extLst>
                  <a:ext uri="{0D108BD9-81ED-4DB2-BD59-A6C34878D82A}">
                    <a16:rowId xmlns:a16="http://schemas.microsoft.com/office/drawing/2014/main" val="3948226310"/>
                  </a:ext>
                </a:extLst>
              </a:tr>
              <a:tr h="498771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 14, 15, 16, 17, 18, 19, 20, 21 нийт 590 өрх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5,382,685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814500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3076875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97380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73485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35900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1284545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206765</a:t>
                      </a:r>
                      <a:endParaRPr lang="en-US" sz="1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3.8412985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en-US" sz="9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1027636</a:t>
                      </a:r>
                      <a:endParaRPr lang="en-US" sz="1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61" marR="6661" marT="6661" marB="0" anchor="ctr"/>
                </a:tc>
                <a:extLst>
                  <a:ext uri="{0D108BD9-81ED-4DB2-BD59-A6C34878D82A}">
                    <a16:rowId xmlns:a16="http://schemas.microsoft.com/office/drawing/2014/main" val="13281998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968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071B5A9B-7365-4BF1-9E38-ECE16DE699EF}"/>
              </a:ext>
            </a:extLst>
          </p:cNvPr>
          <p:cNvSpPr/>
          <p:nvPr/>
        </p:nvSpPr>
        <p:spPr>
          <a:xfrm>
            <a:off x="0" y="0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96919" y="419543"/>
            <a:ext cx="104221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СӨХ-НЫ ҮЙЛ АЖИЛЛАГААГ ДЭМЖИХ ЧИГЛЭЛЭЭР </a:t>
            </a:r>
          </a:p>
          <a:p>
            <a:pPr algn="ctr"/>
            <a:r>
              <a:rPr lang="mn-M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ТӨРИЙН ОРОЛЦОО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6" name="Google Shape;124;p28"/>
          <p:cNvSpPr/>
          <p:nvPr/>
        </p:nvSpPr>
        <p:spPr>
          <a:xfrm>
            <a:off x="4820856" y="4064756"/>
            <a:ext cx="2097300" cy="255000"/>
          </a:xfrm>
          <a:prstGeom prst="roundRect">
            <a:avLst>
              <a:gd name="adj" fmla="val 16667"/>
            </a:avLst>
          </a:prstGeom>
          <a:solidFill>
            <a:srgbClr val="99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Google Shape;126;p28"/>
          <p:cNvSpPr/>
          <p:nvPr/>
        </p:nvSpPr>
        <p:spPr>
          <a:xfrm>
            <a:off x="7352201" y="2608477"/>
            <a:ext cx="482424" cy="482424"/>
          </a:xfrm>
          <a:custGeom>
            <a:avLst/>
            <a:gdLst/>
            <a:ahLst/>
            <a:cxnLst/>
            <a:rect l="l" t="t" r="r" b="b"/>
            <a:pathLst>
              <a:path w="19563" h="19563" extrusionOk="0">
                <a:moveTo>
                  <a:pt x="9788" y="1"/>
                </a:moveTo>
                <a:cubicBezTo>
                  <a:pt x="4382" y="1"/>
                  <a:pt x="1" y="4382"/>
                  <a:pt x="1" y="9788"/>
                </a:cubicBezTo>
                <a:cubicBezTo>
                  <a:pt x="1" y="15181"/>
                  <a:pt x="4382" y="19563"/>
                  <a:pt x="9788" y="19563"/>
                </a:cubicBezTo>
                <a:cubicBezTo>
                  <a:pt x="15181" y="19563"/>
                  <a:pt x="19563" y="15181"/>
                  <a:pt x="19563" y="9788"/>
                </a:cubicBezTo>
                <a:cubicBezTo>
                  <a:pt x="19563" y="4382"/>
                  <a:pt x="15181" y="1"/>
                  <a:pt x="978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>
              <a:solidFill>
                <a:srgbClr val="FFFFFF"/>
              </a:solidFill>
            </a:endParaRPr>
          </a:p>
        </p:txBody>
      </p:sp>
      <p:sp>
        <p:nvSpPr>
          <p:cNvPr id="9" name="Google Shape;128;p28"/>
          <p:cNvSpPr/>
          <p:nvPr/>
        </p:nvSpPr>
        <p:spPr>
          <a:xfrm>
            <a:off x="7365253" y="4319756"/>
            <a:ext cx="482424" cy="482424"/>
          </a:xfrm>
          <a:custGeom>
            <a:avLst/>
            <a:gdLst/>
            <a:ahLst/>
            <a:cxnLst/>
            <a:rect l="l" t="t" r="r" b="b"/>
            <a:pathLst>
              <a:path w="19563" h="19563" extrusionOk="0">
                <a:moveTo>
                  <a:pt x="9775" y="0"/>
                </a:moveTo>
                <a:cubicBezTo>
                  <a:pt x="4382" y="0"/>
                  <a:pt x="0" y="4382"/>
                  <a:pt x="0" y="9787"/>
                </a:cubicBezTo>
                <a:cubicBezTo>
                  <a:pt x="0" y="15181"/>
                  <a:pt x="4382" y="19562"/>
                  <a:pt x="9775" y="19562"/>
                </a:cubicBezTo>
                <a:cubicBezTo>
                  <a:pt x="15181" y="19562"/>
                  <a:pt x="19562" y="15181"/>
                  <a:pt x="19562" y="9787"/>
                </a:cubicBezTo>
                <a:cubicBezTo>
                  <a:pt x="19562" y="4382"/>
                  <a:pt x="15181" y="0"/>
                  <a:pt x="977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>
              <a:solidFill>
                <a:srgbClr val="FFFFFF"/>
              </a:solidFill>
            </a:endParaRPr>
          </a:p>
        </p:txBody>
      </p:sp>
      <p:sp>
        <p:nvSpPr>
          <p:cNvPr id="11" name="Google Shape;130;p28"/>
          <p:cNvSpPr/>
          <p:nvPr/>
        </p:nvSpPr>
        <p:spPr>
          <a:xfrm>
            <a:off x="3723673" y="4326282"/>
            <a:ext cx="482128" cy="482424"/>
          </a:xfrm>
          <a:custGeom>
            <a:avLst/>
            <a:gdLst/>
            <a:ahLst/>
            <a:cxnLst/>
            <a:rect l="l" t="t" r="r" b="b"/>
            <a:pathLst>
              <a:path w="19551" h="19563" extrusionOk="0">
                <a:moveTo>
                  <a:pt x="9775" y="1"/>
                </a:moveTo>
                <a:cubicBezTo>
                  <a:pt x="4370" y="1"/>
                  <a:pt x="0" y="4382"/>
                  <a:pt x="0" y="9788"/>
                </a:cubicBezTo>
                <a:cubicBezTo>
                  <a:pt x="0" y="15181"/>
                  <a:pt x="4370" y="19563"/>
                  <a:pt x="9775" y="19563"/>
                </a:cubicBezTo>
                <a:cubicBezTo>
                  <a:pt x="15169" y="19563"/>
                  <a:pt x="19550" y="15181"/>
                  <a:pt x="19550" y="9788"/>
                </a:cubicBezTo>
                <a:cubicBezTo>
                  <a:pt x="19550" y="4382"/>
                  <a:pt x="15169" y="1"/>
                  <a:pt x="9775" y="1"/>
                </a:cubicBezTo>
                <a:close/>
              </a:path>
            </a:pathLst>
          </a:cu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>
              <a:solidFill>
                <a:srgbClr val="FFFFFF"/>
              </a:solidFill>
            </a:endParaRPr>
          </a:p>
        </p:txBody>
      </p:sp>
      <p:sp>
        <p:nvSpPr>
          <p:cNvPr id="12" name="Google Shape;131;p28"/>
          <p:cNvSpPr/>
          <p:nvPr/>
        </p:nvSpPr>
        <p:spPr>
          <a:xfrm>
            <a:off x="3719835" y="2613920"/>
            <a:ext cx="482424" cy="482424"/>
          </a:xfrm>
          <a:custGeom>
            <a:avLst/>
            <a:gdLst/>
            <a:ahLst/>
            <a:cxnLst/>
            <a:rect l="l" t="t" r="r" b="b"/>
            <a:pathLst>
              <a:path w="19563" h="19563" extrusionOk="0">
                <a:moveTo>
                  <a:pt x="9788" y="1"/>
                </a:moveTo>
                <a:cubicBezTo>
                  <a:pt x="4382" y="1"/>
                  <a:pt x="1" y="4382"/>
                  <a:pt x="1" y="9788"/>
                </a:cubicBezTo>
                <a:cubicBezTo>
                  <a:pt x="1" y="15181"/>
                  <a:pt x="4382" y="19563"/>
                  <a:pt x="9788" y="19563"/>
                </a:cubicBezTo>
                <a:cubicBezTo>
                  <a:pt x="15181" y="19563"/>
                  <a:pt x="19563" y="15181"/>
                  <a:pt x="19563" y="9788"/>
                </a:cubicBezTo>
                <a:cubicBezTo>
                  <a:pt x="19563" y="4382"/>
                  <a:pt x="15181" y="1"/>
                  <a:pt x="978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>
              <a:solidFill>
                <a:srgbClr val="FFFFFF"/>
              </a:solidFill>
            </a:endParaRPr>
          </a:p>
        </p:txBody>
      </p:sp>
      <p:grpSp>
        <p:nvGrpSpPr>
          <p:cNvPr id="20" name="Google Shape;151;p28"/>
          <p:cNvGrpSpPr/>
          <p:nvPr/>
        </p:nvGrpSpPr>
        <p:grpSpPr>
          <a:xfrm>
            <a:off x="3804776" y="2698547"/>
            <a:ext cx="283458" cy="283458"/>
            <a:chOff x="5651375" y="3806450"/>
            <a:chExt cx="481825" cy="481825"/>
          </a:xfrm>
        </p:grpSpPr>
        <p:sp>
          <p:nvSpPr>
            <p:cNvPr id="21" name="Google Shape;152;p28"/>
            <p:cNvSpPr/>
            <p:nvPr/>
          </p:nvSpPr>
          <p:spPr>
            <a:xfrm>
              <a:off x="5793425" y="3976800"/>
              <a:ext cx="28250" cy="28275"/>
            </a:xfrm>
            <a:custGeom>
              <a:avLst/>
              <a:gdLst/>
              <a:ahLst/>
              <a:cxnLst/>
              <a:rect l="l" t="t" r="r" b="b"/>
              <a:pathLst>
                <a:path w="1130" h="1131" extrusionOk="0">
                  <a:moveTo>
                    <a:pt x="567" y="1"/>
                  </a:moveTo>
                  <a:cubicBezTo>
                    <a:pt x="253" y="1"/>
                    <a:pt x="0" y="251"/>
                    <a:pt x="0" y="564"/>
                  </a:cubicBezTo>
                  <a:cubicBezTo>
                    <a:pt x="0" y="877"/>
                    <a:pt x="253" y="1130"/>
                    <a:pt x="567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1"/>
                    <a:pt x="877" y="1"/>
                    <a:pt x="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22" name="Google Shape;153;p28"/>
            <p:cNvSpPr/>
            <p:nvPr/>
          </p:nvSpPr>
          <p:spPr>
            <a:xfrm>
              <a:off x="5794475" y="4089725"/>
              <a:ext cx="195600" cy="84725"/>
            </a:xfrm>
            <a:custGeom>
              <a:avLst/>
              <a:gdLst/>
              <a:ahLst/>
              <a:cxnLst/>
              <a:rect l="l" t="t" r="r" b="b"/>
              <a:pathLst>
                <a:path w="7824" h="3389" extrusionOk="0">
                  <a:moveTo>
                    <a:pt x="1" y="1"/>
                  </a:moveTo>
                  <a:cubicBezTo>
                    <a:pt x="284" y="1943"/>
                    <a:pt x="1949" y="3385"/>
                    <a:pt x="3912" y="3388"/>
                  </a:cubicBezTo>
                  <a:cubicBezTo>
                    <a:pt x="5875" y="3385"/>
                    <a:pt x="7541" y="1943"/>
                    <a:pt x="78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23" name="Google Shape;154;p28"/>
            <p:cNvSpPr/>
            <p:nvPr/>
          </p:nvSpPr>
          <p:spPr>
            <a:xfrm>
              <a:off x="5651375" y="3806450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6249" y="5686"/>
                  </a:moveTo>
                  <a:cubicBezTo>
                    <a:pt x="6932" y="5686"/>
                    <a:pt x="7549" y="6098"/>
                    <a:pt x="7811" y="6730"/>
                  </a:cubicBezTo>
                  <a:cubicBezTo>
                    <a:pt x="8073" y="7363"/>
                    <a:pt x="7929" y="8092"/>
                    <a:pt x="7444" y="8576"/>
                  </a:cubicBezTo>
                  <a:cubicBezTo>
                    <a:pt x="7122" y="8901"/>
                    <a:pt x="6689" y="9073"/>
                    <a:pt x="6248" y="9073"/>
                  </a:cubicBezTo>
                  <a:cubicBezTo>
                    <a:pt x="6029" y="9073"/>
                    <a:pt x="5808" y="9031"/>
                    <a:pt x="5598" y="8944"/>
                  </a:cubicBezTo>
                  <a:cubicBezTo>
                    <a:pt x="4966" y="8682"/>
                    <a:pt x="4553" y="8064"/>
                    <a:pt x="4553" y="7378"/>
                  </a:cubicBezTo>
                  <a:cubicBezTo>
                    <a:pt x="4556" y="6441"/>
                    <a:pt x="5312" y="5686"/>
                    <a:pt x="6249" y="5686"/>
                  </a:cubicBezTo>
                  <a:close/>
                  <a:moveTo>
                    <a:pt x="13024" y="5683"/>
                  </a:moveTo>
                  <a:cubicBezTo>
                    <a:pt x="13242" y="5683"/>
                    <a:pt x="13462" y="5725"/>
                    <a:pt x="13671" y="5812"/>
                  </a:cubicBezTo>
                  <a:cubicBezTo>
                    <a:pt x="14304" y="6074"/>
                    <a:pt x="14716" y="6691"/>
                    <a:pt x="14716" y="7378"/>
                  </a:cubicBezTo>
                  <a:cubicBezTo>
                    <a:pt x="14716" y="8314"/>
                    <a:pt x="13957" y="9073"/>
                    <a:pt x="13024" y="9073"/>
                  </a:cubicBezTo>
                  <a:cubicBezTo>
                    <a:pt x="12337" y="9073"/>
                    <a:pt x="11720" y="8658"/>
                    <a:pt x="11458" y="8025"/>
                  </a:cubicBezTo>
                  <a:cubicBezTo>
                    <a:pt x="11196" y="7393"/>
                    <a:pt x="11341" y="6664"/>
                    <a:pt x="11825" y="6179"/>
                  </a:cubicBezTo>
                  <a:cubicBezTo>
                    <a:pt x="12150" y="5855"/>
                    <a:pt x="12583" y="5683"/>
                    <a:pt x="13024" y="5683"/>
                  </a:cubicBezTo>
                  <a:close/>
                  <a:moveTo>
                    <a:pt x="14153" y="10202"/>
                  </a:moveTo>
                  <a:cubicBezTo>
                    <a:pt x="14463" y="10202"/>
                    <a:pt x="14716" y="10452"/>
                    <a:pt x="14716" y="10766"/>
                  </a:cubicBezTo>
                  <a:cubicBezTo>
                    <a:pt x="14716" y="13566"/>
                    <a:pt x="12437" y="15849"/>
                    <a:pt x="9636" y="15849"/>
                  </a:cubicBezTo>
                  <a:cubicBezTo>
                    <a:pt x="6833" y="15849"/>
                    <a:pt x="4553" y="13566"/>
                    <a:pt x="4553" y="10766"/>
                  </a:cubicBezTo>
                  <a:cubicBezTo>
                    <a:pt x="4553" y="10452"/>
                    <a:pt x="4806" y="10202"/>
                    <a:pt x="5119" y="10202"/>
                  </a:cubicBezTo>
                  <a:close/>
                  <a:moveTo>
                    <a:pt x="9636" y="0"/>
                  </a:moveTo>
                  <a:cubicBezTo>
                    <a:pt x="4342" y="0"/>
                    <a:pt x="0" y="4343"/>
                    <a:pt x="0" y="9636"/>
                  </a:cubicBezTo>
                  <a:cubicBezTo>
                    <a:pt x="0" y="14930"/>
                    <a:pt x="4342" y="19272"/>
                    <a:pt x="9636" y="19272"/>
                  </a:cubicBezTo>
                  <a:cubicBezTo>
                    <a:pt x="14927" y="19272"/>
                    <a:pt x="19272" y="14930"/>
                    <a:pt x="19272" y="9636"/>
                  </a:cubicBezTo>
                  <a:cubicBezTo>
                    <a:pt x="19272" y="4343"/>
                    <a:pt x="14930" y="0"/>
                    <a:pt x="9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24" name="Google Shape;155;p28"/>
            <p:cNvSpPr/>
            <p:nvPr/>
          </p:nvSpPr>
          <p:spPr>
            <a:xfrm>
              <a:off x="5962800" y="3976800"/>
              <a:ext cx="28250" cy="28275"/>
            </a:xfrm>
            <a:custGeom>
              <a:avLst/>
              <a:gdLst/>
              <a:ahLst/>
              <a:cxnLst/>
              <a:rect l="l" t="t" r="r" b="b"/>
              <a:pathLst>
                <a:path w="1130" h="1131" extrusionOk="0">
                  <a:moveTo>
                    <a:pt x="567" y="1"/>
                  </a:moveTo>
                  <a:cubicBezTo>
                    <a:pt x="254" y="1"/>
                    <a:pt x="1" y="251"/>
                    <a:pt x="1" y="564"/>
                  </a:cubicBezTo>
                  <a:cubicBezTo>
                    <a:pt x="1" y="877"/>
                    <a:pt x="254" y="1130"/>
                    <a:pt x="567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1"/>
                    <a:pt x="877" y="1"/>
                    <a:pt x="5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sp>
        <p:nvSpPr>
          <p:cNvPr id="25" name="Google Shape;156;p28"/>
          <p:cNvSpPr/>
          <p:nvPr/>
        </p:nvSpPr>
        <p:spPr>
          <a:xfrm>
            <a:off x="7495810" y="4416700"/>
            <a:ext cx="217317" cy="283449"/>
          </a:xfrm>
          <a:custGeom>
            <a:avLst/>
            <a:gdLst/>
            <a:ahLst/>
            <a:cxnLst/>
            <a:rect l="l" t="t" r="r" b="b"/>
            <a:pathLst>
              <a:path w="9295" h="12099" extrusionOk="0">
                <a:moveTo>
                  <a:pt x="4601" y="1"/>
                </a:moveTo>
                <a:cubicBezTo>
                  <a:pt x="3624" y="1"/>
                  <a:pt x="2836" y="788"/>
                  <a:pt x="2836" y="1796"/>
                </a:cubicBezTo>
                <a:cubicBezTo>
                  <a:pt x="2836" y="2647"/>
                  <a:pt x="3467" y="3372"/>
                  <a:pt x="4254" y="3529"/>
                </a:cubicBezTo>
                <a:lnTo>
                  <a:pt x="4254" y="4789"/>
                </a:lnTo>
                <a:cubicBezTo>
                  <a:pt x="3656" y="4033"/>
                  <a:pt x="2742" y="3561"/>
                  <a:pt x="1765" y="3561"/>
                </a:cubicBezTo>
                <a:lnTo>
                  <a:pt x="348" y="3561"/>
                </a:lnTo>
                <a:cubicBezTo>
                  <a:pt x="158" y="3561"/>
                  <a:pt x="1" y="3718"/>
                  <a:pt x="1" y="3907"/>
                </a:cubicBezTo>
                <a:cubicBezTo>
                  <a:pt x="1" y="5671"/>
                  <a:pt x="1450" y="7152"/>
                  <a:pt x="3214" y="7152"/>
                </a:cubicBezTo>
                <a:lnTo>
                  <a:pt x="4286" y="7152"/>
                </a:lnTo>
                <a:lnTo>
                  <a:pt x="4286" y="9988"/>
                </a:lnTo>
                <a:cubicBezTo>
                  <a:pt x="3845" y="9547"/>
                  <a:pt x="3340" y="9231"/>
                  <a:pt x="2805" y="9042"/>
                </a:cubicBezTo>
                <a:cubicBezTo>
                  <a:pt x="2836" y="8885"/>
                  <a:pt x="2868" y="8727"/>
                  <a:pt x="2868" y="8570"/>
                </a:cubicBezTo>
                <a:cubicBezTo>
                  <a:pt x="2868" y="7782"/>
                  <a:pt x="2238" y="7152"/>
                  <a:pt x="1450" y="7152"/>
                </a:cubicBezTo>
                <a:cubicBezTo>
                  <a:pt x="663" y="7152"/>
                  <a:pt x="32" y="7782"/>
                  <a:pt x="32" y="8570"/>
                </a:cubicBezTo>
                <a:cubicBezTo>
                  <a:pt x="32" y="9358"/>
                  <a:pt x="663" y="9988"/>
                  <a:pt x="1450" y="9988"/>
                </a:cubicBezTo>
                <a:cubicBezTo>
                  <a:pt x="1797" y="9988"/>
                  <a:pt x="2112" y="9862"/>
                  <a:pt x="2364" y="9610"/>
                </a:cubicBezTo>
                <a:cubicBezTo>
                  <a:pt x="3183" y="9830"/>
                  <a:pt x="3908" y="10366"/>
                  <a:pt x="4286" y="11122"/>
                </a:cubicBezTo>
                <a:lnTo>
                  <a:pt x="4286" y="11752"/>
                </a:lnTo>
                <a:cubicBezTo>
                  <a:pt x="4286" y="11941"/>
                  <a:pt x="4443" y="12098"/>
                  <a:pt x="4632" y="12098"/>
                </a:cubicBezTo>
                <a:cubicBezTo>
                  <a:pt x="4853" y="12098"/>
                  <a:pt x="5010" y="11941"/>
                  <a:pt x="5010" y="11752"/>
                </a:cubicBezTo>
                <a:lnTo>
                  <a:pt x="5010" y="11342"/>
                </a:lnTo>
                <a:lnTo>
                  <a:pt x="6050" y="11342"/>
                </a:lnTo>
                <a:cubicBezTo>
                  <a:pt x="7846" y="11342"/>
                  <a:pt x="9295" y="9893"/>
                  <a:pt x="9295" y="8129"/>
                </a:cubicBezTo>
                <a:cubicBezTo>
                  <a:pt x="9200" y="7971"/>
                  <a:pt x="9043" y="7814"/>
                  <a:pt x="8854" y="7814"/>
                </a:cubicBezTo>
                <a:lnTo>
                  <a:pt x="7436" y="7814"/>
                </a:lnTo>
                <a:cubicBezTo>
                  <a:pt x="6428" y="7814"/>
                  <a:pt x="5546" y="8286"/>
                  <a:pt x="4947" y="9042"/>
                </a:cubicBezTo>
                <a:lnTo>
                  <a:pt x="4947" y="6837"/>
                </a:lnTo>
                <a:cubicBezTo>
                  <a:pt x="5357" y="6081"/>
                  <a:pt x="6050" y="5545"/>
                  <a:pt x="6901" y="5325"/>
                </a:cubicBezTo>
                <a:cubicBezTo>
                  <a:pt x="7121" y="5545"/>
                  <a:pt x="7436" y="5671"/>
                  <a:pt x="7814" y="5671"/>
                </a:cubicBezTo>
                <a:cubicBezTo>
                  <a:pt x="8602" y="5671"/>
                  <a:pt x="9200" y="5041"/>
                  <a:pt x="9200" y="4254"/>
                </a:cubicBezTo>
                <a:cubicBezTo>
                  <a:pt x="9200" y="3466"/>
                  <a:pt x="8602" y="2836"/>
                  <a:pt x="7814" y="2836"/>
                </a:cubicBezTo>
                <a:cubicBezTo>
                  <a:pt x="7027" y="2836"/>
                  <a:pt x="6396" y="3466"/>
                  <a:pt x="6396" y="4254"/>
                </a:cubicBezTo>
                <a:cubicBezTo>
                  <a:pt x="6396" y="4411"/>
                  <a:pt x="6428" y="4569"/>
                  <a:pt x="6459" y="4726"/>
                </a:cubicBezTo>
                <a:cubicBezTo>
                  <a:pt x="5861" y="4947"/>
                  <a:pt x="5357" y="5262"/>
                  <a:pt x="4947" y="5671"/>
                </a:cubicBezTo>
                <a:lnTo>
                  <a:pt x="4947" y="3529"/>
                </a:lnTo>
                <a:cubicBezTo>
                  <a:pt x="5798" y="3372"/>
                  <a:pt x="6365" y="2615"/>
                  <a:pt x="6365" y="1796"/>
                </a:cubicBezTo>
                <a:cubicBezTo>
                  <a:pt x="6365" y="788"/>
                  <a:pt x="5577" y="1"/>
                  <a:pt x="460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6" name="Google Shape;157;p28"/>
          <p:cNvGrpSpPr/>
          <p:nvPr/>
        </p:nvGrpSpPr>
        <p:grpSpPr>
          <a:xfrm>
            <a:off x="4989145" y="2577360"/>
            <a:ext cx="1761402" cy="1616193"/>
            <a:chOff x="6319908" y="3696721"/>
            <a:chExt cx="373963" cy="343119"/>
          </a:xfrm>
        </p:grpSpPr>
        <p:sp>
          <p:nvSpPr>
            <p:cNvPr id="27" name="Google Shape;158;p28"/>
            <p:cNvSpPr/>
            <p:nvPr/>
          </p:nvSpPr>
          <p:spPr>
            <a:xfrm>
              <a:off x="6378049" y="3745325"/>
              <a:ext cx="48315" cy="66180"/>
            </a:xfrm>
            <a:custGeom>
              <a:avLst/>
              <a:gdLst/>
              <a:ahLst/>
              <a:cxnLst/>
              <a:rect l="l" t="t" r="r" b="b"/>
              <a:pathLst>
                <a:path w="1839" h="2519" extrusionOk="0">
                  <a:moveTo>
                    <a:pt x="0" y="1"/>
                  </a:moveTo>
                  <a:lnTo>
                    <a:pt x="0" y="2519"/>
                  </a:lnTo>
                  <a:lnTo>
                    <a:pt x="1838" y="923"/>
                  </a:lnTo>
                  <a:lnTo>
                    <a:pt x="1838" y="1"/>
                  </a:ln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159;p28"/>
            <p:cNvSpPr/>
            <p:nvPr/>
          </p:nvSpPr>
          <p:spPr>
            <a:xfrm>
              <a:off x="6401195" y="3745325"/>
              <a:ext cx="25169" cy="46135"/>
            </a:xfrm>
            <a:custGeom>
              <a:avLst/>
              <a:gdLst/>
              <a:ahLst/>
              <a:cxnLst/>
              <a:rect l="l" t="t" r="r" b="b"/>
              <a:pathLst>
                <a:path w="958" h="1756" extrusionOk="0">
                  <a:moveTo>
                    <a:pt x="0" y="1"/>
                  </a:moveTo>
                  <a:lnTo>
                    <a:pt x="0" y="1756"/>
                  </a:lnTo>
                  <a:lnTo>
                    <a:pt x="957" y="923"/>
                  </a:lnTo>
                  <a:lnTo>
                    <a:pt x="957" y="1"/>
                  </a:ln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" name="Google Shape;160;p28"/>
            <p:cNvSpPr/>
            <p:nvPr/>
          </p:nvSpPr>
          <p:spPr>
            <a:xfrm>
              <a:off x="6366016" y="3736813"/>
              <a:ext cx="281562" cy="303027"/>
            </a:xfrm>
            <a:custGeom>
              <a:avLst/>
              <a:gdLst/>
              <a:ahLst/>
              <a:cxnLst/>
              <a:rect l="l" t="t" r="r" b="b"/>
              <a:pathLst>
                <a:path w="10717" h="11534" extrusionOk="0">
                  <a:moveTo>
                    <a:pt x="5359" y="1"/>
                  </a:moveTo>
                  <a:cubicBezTo>
                    <a:pt x="5333" y="1"/>
                    <a:pt x="5307" y="9"/>
                    <a:pt x="5286" y="27"/>
                  </a:cubicBezTo>
                  <a:lnTo>
                    <a:pt x="0" y="4625"/>
                  </a:lnTo>
                  <a:lnTo>
                    <a:pt x="0" y="11222"/>
                  </a:lnTo>
                  <a:cubicBezTo>
                    <a:pt x="0" y="11395"/>
                    <a:pt x="146" y="11534"/>
                    <a:pt x="319" y="11534"/>
                  </a:cubicBezTo>
                  <a:lnTo>
                    <a:pt x="10405" y="11534"/>
                  </a:lnTo>
                  <a:cubicBezTo>
                    <a:pt x="10578" y="11534"/>
                    <a:pt x="10717" y="11395"/>
                    <a:pt x="10717" y="11222"/>
                  </a:cubicBezTo>
                  <a:lnTo>
                    <a:pt x="10717" y="4625"/>
                  </a:lnTo>
                  <a:lnTo>
                    <a:pt x="5431" y="27"/>
                  </a:lnTo>
                  <a:cubicBezTo>
                    <a:pt x="5411" y="9"/>
                    <a:pt x="5385" y="1"/>
                    <a:pt x="5359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" name="Google Shape;161;p28"/>
            <p:cNvSpPr/>
            <p:nvPr/>
          </p:nvSpPr>
          <p:spPr>
            <a:xfrm>
              <a:off x="6493753" y="3736813"/>
              <a:ext cx="153825" cy="303027"/>
            </a:xfrm>
            <a:custGeom>
              <a:avLst/>
              <a:gdLst/>
              <a:ahLst/>
              <a:cxnLst/>
              <a:rect l="l" t="t" r="r" b="b"/>
              <a:pathLst>
                <a:path w="5855" h="11534" extrusionOk="0">
                  <a:moveTo>
                    <a:pt x="497" y="1"/>
                  </a:moveTo>
                  <a:cubicBezTo>
                    <a:pt x="471" y="1"/>
                    <a:pt x="445" y="9"/>
                    <a:pt x="424" y="27"/>
                  </a:cubicBezTo>
                  <a:lnTo>
                    <a:pt x="1" y="394"/>
                  </a:lnTo>
                  <a:cubicBezTo>
                    <a:pt x="1901" y="2010"/>
                    <a:pt x="4918" y="4625"/>
                    <a:pt x="4918" y="4625"/>
                  </a:cubicBezTo>
                  <a:lnTo>
                    <a:pt x="4918" y="11222"/>
                  </a:lnTo>
                  <a:cubicBezTo>
                    <a:pt x="4918" y="11395"/>
                    <a:pt x="4773" y="11534"/>
                    <a:pt x="4599" y="11534"/>
                  </a:cubicBezTo>
                  <a:lnTo>
                    <a:pt x="5543" y="11534"/>
                  </a:lnTo>
                  <a:cubicBezTo>
                    <a:pt x="5716" y="11534"/>
                    <a:pt x="5855" y="11395"/>
                    <a:pt x="5855" y="11222"/>
                  </a:cubicBezTo>
                  <a:lnTo>
                    <a:pt x="5855" y="4625"/>
                  </a:lnTo>
                  <a:lnTo>
                    <a:pt x="569" y="27"/>
                  </a:lnTo>
                  <a:cubicBezTo>
                    <a:pt x="549" y="9"/>
                    <a:pt x="523" y="1"/>
                    <a:pt x="497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" name="Google Shape;162;p28"/>
            <p:cNvSpPr/>
            <p:nvPr/>
          </p:nvSpPr>
          <p:spPr>
            <a:xfrm>
              <a:off x="6366200" y="3726750"/>
              <a:ext cx="70174" cy="22069"/>
            </a:xfrm>
            <a:custGeom>
              <a:avLst/>
              <a:gdLst/>
              <a:ahLst/>
              <a:cxnLst/>
              <a:rect l="l" t="t" r="r" b="b"/>
              <a:pathLst>
                <a:path w="2671" h="840" extrusionOk="0">
                  <a:moveTo>
                    <a:pt x="118" y="0"/>
                  </a:moveTo>
                  <a:cubicBezTo>
                    <a:pt x="49" y="0"/>
                    <a:pt x="0" y="49"/>
                    <a:pt x="0" y="118"/>
                  </a:cubicBezTo>
                  <a:lnTo>
                    <a:pt x="0" y="722"/>
                  </a:lnTo>
                  <a:cubicBezTo>
                    <a:pt x="0" y="791"/>
                    <a:pt x="49" y="840"/>
                    <a:pt x="118" y="840"/>
                  </a:cubicBezTo>
                  <a:lnTo>
                    <a:pt x="2553" y="840"/>
                  </a:lnTo>
                  <a:cubicBezTo>
                    <a:pt x="2615" y="840"/>
                    <a:pt x="2671" y="791"/>
                    <a:pt x="2671" y="722"/>
                  </a:cubicBezTo>
                  <a:lnTo>
                    <a:pt x="2671" y="118"/>
                  </a:lnTo>
                  <a:cubicBezTo>
                    <a:pt x="2671" y="49"/>
                    <a:pt x="2615" y="0"/>
                    <a:pt x="255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63;p28"/>
            <p:cNvSpPr/>
            <p:nvPr/>
          </p:nvSpPr>
          <p:spPr>
            <a:xfrm>
              <a:off x="6467691" y="3889298"/>
              <a:ext cx="85123" cy="150541"/>
            </a:xfrm>
            <a:custGeom>
              <a:avLst/>
              <a:gdLst/>
              <a:ahLst/>
              <a:cxnLst/>
              <a:rect l="l" t="t" r="r" b="b"/>
              <a:pathLst>
                <a:path w="3240" h="5730" extrusionOk="0">
                  <a:moveTo>
                    <a:pt x="292" y="0"/>
                  </a:moveTo>
                  <a:cubicBezTo>
                    <a:pt x="133" y="0"/>
                    <a:pt x="1" y="132"/>
                    <a:pt x="1" y="292"/>
                  </a:cubicBezTo>
                  <a:lnTo>
                    <a:pt x="1" y="5730"/>
                  </a:lnTo>
                  <a:lnTo>
                    <a:pt x="3240" y="5730"/>
                  </a:lnTo>
                  <a:lnTo>
                    <a:pt x="3240" y="292"/>
                  </a:lnTo>
                  <a:cubicBezTo>
                    <a:pt x="3240" y="132"/>
                    <a:pt x="3108" y="0"/>
                    <a:pt x="2942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164;p28"/>
            <p:cNvSpPr/>
            <p:nvPr/>
          </p:nvSpPr>
          <p:spPr>
            <a:xfrm>
              <a:off x="6519632" y="3889298"/>
              <a:ext cx="33182" cy="150541"/>
            </a:xfrm>
            <a:custGeom>
              <a:avLst/>
              <a:gdLst/>
              <a:ahLst/>
              <a:cxnLst/>
              <a:rect l="l" t="t" r="r" b="b"/>
              <a:pathLst>
                <a:path w="1263" h="5730" extrusionOk="0">
                  <a:moveTo>
                    <a:pt x="1" y="0"/>
                  </a:moveTo>
                  <a:cubicBezTo>
                    <a:pt x="167" y="0"/>
                    <a:pt x="299" y="132"/>
                    <a:pt x="299" y="292"/>
                  </a:cubicBezTo>
                  <a:lnTo>
                    <a:pt x="299" y="5730"/>
                  </a:lnTo>
                  <a:lnTo>
                    <a:pt x="1263" y="5730"/>
                  </a:lnTo>
                  <a:lnTo>
                    <a:pt x="1263" y="292"/>
                  </a:lnTo>
                  <a:cubicBezTo>
                    <a:pt x="1263" y="132"/>
                    <a:pt x="1131" y="0"/>
                    <a:pt x="965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" name="Google Shape;165;p28"/>
            <p:cNvSpPr/>
            <p:nvPr/>
          </p:nvSpPr>
          <p:spPr>
            <a:xfrm>
              <a:off x="6319908" y="3696721"/>
              <a:ext cx="373963" cy="165096"/>
            </a:xfrm>
            <a:custGeom>
              <a:avLst/>
              <a:gdLst/>
              <a:ahLst/>
              <a:cxnLst/>
              <a:rect l="l" t="t" r="r" b="b"/>
              <a:pathLst>
                <a:path w="14234" h="6284" extrusionOk="0">
                  <a:moveTo>
                    <a:pt x="7114" y="1"/>
                  </a:moveTo>
                  <a:cubicBezTo>
                    <a:pt x="7088" y="1"/>
                    <a:pt x="7062" y="9"/>
                    <a:pt x="7041" y="27"/>
                  </a:cubicBezTo>
                  <a:lnTo>
                    <a:pt x="77" y="6089"/>
                  </a:lnTo>
                  <a:cubicBezTo>
                    <a:pt x="1" y="6158"/>
                    <a:pt x="49" y="6283"/>
                    <a:pt x="153" y="6283"/>
                  </a:cubicBezTo>
                  <a:lnTo>
                    <a:pt x="1762" y="6283"/>
                  </a:lnTo>
                  <a:lnTo>
                    <a:pt x="7041" y="1691"/>
                  </a:lnTo>
                  <a:cubicBezTo>
                    <a:pt x="7062" y="1674"/>
                    <a:pt x="7088" y="1665"/>
                    <a:pt x="7114" y="1665"/>
                  </a:cubicBezTo>
                  <a:cubicBezTo>
                    <a:pt x="7140" y="1665"/>
                    <a:pt x="7166" y="1674"/>
                    <a:pt x="7186" y="1691"/>
                  </a:cubicBezTo>
                  <a:lnTo>
                    <a:pt x="12472" y="6283"/>
                  </a:lnTo>
                  <a:lnTo>
                    <a:pt x="14081" y="6283"/>
                  </a:lnTo>
                  <a:cubicBezTo>
                    <a:pt x="14185" y="6283"/>
                    <a:pt x="14234" y="6158"/>
                    <a:pt x="14150" y="6089"/>
                  </a:cubicBezTo>
                  <a:lnTo>
                    <a:pt x="7186" y="27"/>
                  </a:lnTo>
                  <a:cubicBezTo>
                    <a:pt x="7166" y="9"/>
                    <a:pt x="7140" y="1"/>
                    <a:pt x="7114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66;p28"/>
            <p:cNvSpPr/>
            <p:nvPr/>
          </p:nvSpPr>
          <p:spPr>
            <a:xfrm>
              <a:off x="6411021" y="3726750"/>
              <a:ext cx="25353" cy="22253"/>
            </a:xfrm>
            <a:custGeom>
              <a:avLst/>
              <a:gdLst/>
              <a:ahLst/>
              <a:cxnLst/>
              <a:rect l="l" t="t" r="r" b="b"/>
              <a:pathLst>
                <a:path w="965" h="847" extrusionOk="0">
                  <a:moveTo>
                    <a:pt x="1" y="0"/>
                  </a:moveTo>
                  <a:lnTo>
                    <a:pt x="1" y="847"/>
                  </a:lnTo>
                  <a:lnTo>
                    <a:pt x="847" y="847"/>
                  </a:lnTo>
                  <a:cubicBezTo>
                    <a:pt x="909" y="847"/>
                    <a:pt x="965" y="791"/>
                    <a:pt x="965" y="729"/>
                  </a:cubicBezTo>
                  <a:lnTo>
                    <a:pt x="965" y="118"/>
                  </a:lnTo>
                  <a:cubicBezTo>
                    <a:pt x="965" y="56"/>
                    <a:pt x="909" y="0"/>
                    <a:pt x="847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6" name="Google Shape;167;p28"/>
          <p:cNvGrpSpPr/>
          <p:nvPr/>
        </p:nvGrpSpPr>
        <p:grpSpPr>
          <a:xfrm>
            <a:off x="7469328" y="2703573"/>
            <a:ext cx="283475" cy="255119"/>
            <a:chOff x="-40745125" y="3632900"/>
            <a:chExt cx="318225" cy="289875"/>
          </a:xfrm>
        </p:grpSpPr>
        <p:sp>
          <p:nvSpPr>
            <p:cNvPr id="37" name="Google Shape;168;p28"/>
            <p:cNvSpPr/>
            <p:nvPr/>
          </p:nvSpPr>
          <p:spPr>
            <a:xfrm>
              <a:off x="-40745125" y="3632900"/>
              <a:ext cx="300125" cy="82725"/>
            </a:xfrm>
            <a:custGeom>
              <a:avLst/>
              <a:gdLst/>
              <a:ahLst/>
              <a:cxnLst/>
              <a:rect l="l" t="t" r="r" b="b"/>
              <a:pathLst>
                <a:path w="12005" h="3309" extrusionOk="0">
                  <a:moveTo>
                    <a:pt x="1671" y="0"/>
                  </a:moveTo>
                  <a:cubicBezTo>
                    <a:pt x="757" y="0"/>
                    <a:pt x="1" y="757"/>
                    <a:pt x="1" y="1670"/>
                  </a:cubicBezTo>
                  <a:cubicBezTo>
                    <a:pt x="1" y="2552"/>
                    <a:pt x="757" y="3308"/>
                    <a:pt x="1671" y="3308"/>
                  </a:cubicBezTo>
                  <a:lnTo>
                    <a:pt x="11469" y="3308"/>
                  </a:lnTo>
                  <a:cubicBezTo>
                    <a:pt x="11815" y="3308"/>
                    <a:pt x="12004" y="2930"/>
                    <a:pt x="11784" y="2647"/>
                  </a:cubicBezTo>
                  <a:cubicBezTo>
                    <a:pt x="11595" y="2363"/>
                    <a:pt x="11469" y="2017"/>
                    <a:pt x="11469" y="1670"/>
                  </a:cubicBezTo>
                  <a:cubicBezTo>
                    <a:pt x="11469" y="1292"/>
                    <a:pt x="11595" y="946"/>
                    <a:pt x="11784" y="662"/>
                  </a:cubicBezTo>
                  <a:cubicBezTo>
                    <a:pt x="11973" y="410"/>
                    <a:pt x="11784" y="0"/>
                    <a:pt x="114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69;p28"/>
            <p:cNvSpPr/>
            <p:nvPr/>
          </p:nvSpPr>
          <p:spPr>
            <a:xfrm>
              <a:off x="-40508050" y="3736075"/>
              <a:ext cx="21300" cy="82725"/>
            </a:xfrm>
            <a:custGeom>
              <a:avLst/>
              <a:gdLst/>
              <a:ahLst/>
              <a:cxnLst/>
              <a:rect l="l" t="t" r="r" b="b"/>
              <a:pathLst>
                <a:path w="852" h="3309" extrusionOk="0">
                  <a:moveTo>
                    <a:pt x="1" y="1"/>
                  </a:moveTo>
                  <a:lnTo>
                    <a:pt x="1" y="3309"/>
                  </a:lnTo>
                  <a:lnTo>
                    <a:pt x="852" y="3309"/>
                  </a:lnTo>
                  <a:lnTo>
                    <a:pt x="8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70;p28"/>
            <p:cNvSpPr/>
            <p:nvPr/>
          </p:nvSpPr>
          <p:spPr>
            <a:xfrm>
              <a:off x="-40466300" y="3736875"/>
              <a:ext cx="39400" cy="82725"/>
            </a:xfrm>
            <a:custGeom>
              <a:avLst/>
              <a:gdLst/>
              <a:ahLst/>
              <a:cxnLst/>
              <a:rect l="l" t="t" r="r" b="b"/>
              <a:pathLst>
                <a:path w="1576" h="3309" extrusionOk="0">
                  <a:moveTo>
                    <a:pt x="1" y="0"/>
                  </a:moveTo>
                  <a:lnTo>
                    <a:pt x="1" y="3308"/>
                  </a:lnTo>
                  <a:lnTo>
                    <a:pt x="1198" y="3308"/>
                  </a:lnTo>
                  <a:cubicBezTo>
                    <a:pt x="1387" y="3277"/>
                    <a:pt x="1576" y="3088"/>
                    <a:pt x="1576" y="2899"/>
                  </a:cubicBezTo>
                  <a:lnTo>
                    <a:pt x="1576" y="410"/>
                  </a:lnTo>
                  <a:cubicBezTo>
                    <a:pt x="1576" y="158"/>
                    <a:pt x="1387" y="0"/>
                    <a:pt x="11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71;p28"/>
            <p:cNvSpPr/>
            <p:nvPr/>
          </p:nvSpPr>
          <p:spPr>
            <a:xfrm>
              <a:off x="-40723050" y="3736075"/>
              <a:ext cx="194550" cy="82725"/>
            </a:xfrm>
            <a:custGeom>
              <a:avLst/>
              <a:gdLst/>
              <a:ahLst/>
              <a:cxnLst/>
              <a:rect l="l" t="t" r="r" b="b"/>
              <a:pathLst>
                <a:path w="7782" h="3309" extrusionOk="0">
                  <a:moveTo>
                    <a:pt x="441" y="1"/>
                  </a:moveTo>
                  <a:cubicBezTo>
                    <a:pt x="189" y="1"/>
                    <a:pt x="0" y="221"/>
                    <a:pt x="0" y="442"/>
                  </a:cubicBezTo>
                  <a:lnTo>
                    <a:pt x="0" y="2931"/>
                  </a:lnTo>
                  <a:cubicBezTo>
                    <a:pt x="0" y="3151"/>
                    <a:pt x="189" y="3309"/>
                    <a:pt x="441" y="3309"/>
                  </a:cubicBezTo>
                  <a:lnTo>
                    <a:pt x="7782" y="3309"/>
                  </a:lnTo>
                  <a:lnTo>
                    <a:pt x="77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72;p28"/>
            <p:cNvSpPr/>
            <p:nvPr/>
          </p:nvSpPr>
          <p:spPr>
            <a:xfrm>
              <a:off x="-40681325" y="3839250"/>
              <a:ext cx="21300" cy="82725"/>
            </a:xfrm>
            <a:custGeom>
              <a:avLst/>
              <a:gdLst/>
              <a:ahLst/>
              <a:cxnLst/>
              <a:rect l="l" t="t" r="r" b="b"/>
              <a:pathLst>
                <a:path w="852" h="3309" extrusionOk="0">
                  <a:moveTo>
                    <a:pt x="1" y="1"/>
                  </a:moveTo>
                  <a:lnTo>
                    <a:pt x="1" y="3309"/>
                  </a:lnTo>
                  <a:lnTo>
                    <a:pt x="851" y="3309"/>
                  </a:lnTo>
                  <a:lnTo>
                    <a:pt x="8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73;p28"/>
            <p:cNvSpPr/>
            <p:nvPr/>
          </p:nvSpPr>
          <p:spPr>
            <a:xfrm>
              <a:off x="-40639575" y="3840825"/>
              <a:ext cx="190625" cy="81950"/>
            </a:xfrm>
            <a:custGeom>
              <a:avLst/>
              <a:gdLst/>
              <a:ahLst/>
              <a:cxnLst/>
              <a:rect l="l" t="t" r="r" b="b"/>
              <a:pathLst>
                <a:path w="7625" h="3278" extrusionOk="0">
                  <a:moveTo>
                    <a:pt x="1" y="1"/>
                  </a:moveTo>
                  <a:lnTo>
                    <a:pt x="1" y="3277"/>
                  </a:lnTo>
                  <a:lnTo>
                    <a:pt x="7247" y="3277"/>
                  </a:lnTo>
                  <a:cubicBezTo>
                    <a:pt x="7467" y="3277"/>
                    <a:pt x="7625" y="3057"/>
                    <a:pt x="7625" y="2868"/>
                  </a:cubicBezTo>
                  <a:lnTo>
                    <a:pt x="7625" y="379"/>
                  </a:lnTo>
                  <a:cubicBezTo>
                    <a:pt x="7625" y="158"/>
                    <a:pt x="7436" y="1"/>
                    <a:pt x="72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74;p28"/>
            <p:cNvSpPr/>
            <p:nvPr/>
          </p:nvSpPr>
          <p:spPr>
            <a:xfrm>
              <a:off x="-40745125" y="3840050"/>
              <a:ext cx="43350" cy="82725"/>
            </a:xfrm>
            <a:custGeom>
              <a:avLst/>
              <a:gdLst/>
              <a:ahLst/>
              <a:cxnLst/>
              <a:rect l="l" t="t" r="r" b="b"/>
              <a:pathLst>
                <a:path w="1734" h="3309" extrusionOk="0">
                  <a:moveTo>
                    <a:pt x="442" y="0"/>
                  </a:moveTo>
                  <a:cubicBezTo>
                    <a:pt x="190" y="0"/>
                    <a:pt x="1" y="189"/>
                    <a:pt x="1" y="378"/>
                  </a:cubicBezTo>
                  <a:lnTo>
                    <a:pt x="1" y="2867"/>
                  </a:lnTo>
                  <a:cubicBezTo>
                    <a:pt x="1" y="3088"/>
                    <a:pt x="190" y="3308"/>
                    <a:pt x="442" y="3308"/>
                  </a:cubicBezTo>
                  <a:lnTo>
                    <a:pt x="1734" y="3308"/>
                  </a:lnTo>
                  <a:lnTo>
                    <a:pt x="17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5" name="Google Shape;176;p28"/>
          <p:cNvSpPr/>
          <p:nvPr/>
        </p:nvSpPr>
        <p:spPr>
          <a:xfrm>
            <a:off x="3822992" y="4430477"/>
            <a:ext cx="283474" cy="274023"/>
          </a:xfrm>
          <a:custGeom>
            <a:avLst/>
            <a:gdLst/>
            <a:ahLst/>
            <a:cxnLst/>
            <a:rect l="l" t="t" r="r" b="b"/>
            <a:pathLst>
              <a:path w="13139" h="12676" extrusionOk="0">
                <a:moveTo>
                  <a:pt x="7184" y="1702"/>
                </a:moveTo>
                <a:cubicBezTo>
                  <a:pt x="7909" y="1702"/>
                  <a:pt x="8444" y="2237"/>
                  <a:pt x="8444" y="2962"/>
                </a:cubicBezTo>
                <a:cubicBezTo>
                  <a:pt x="8444" y="3623"/>
                  <a:pt x="7877" y="4222"/>
                  <a:pt x="7184" y="4222"/>
                </a:cubicBezTo>
                <a:cubicBezTo>
                  <a:pt x="6491" y="4222"/>
                  <a:pt x="5955" y="3655"/>
                  <a:pt x="5955" y="2962"/>
                </a:cubicBezTo>
                <a:cubicBezTo>
                  <a:pt x="5955" y="2237"/>
                  <a:pt x="6491" y="1702"/>
                  <a:pt x="7184" y="1702"/>
                </a:cubicBezTo>
                <a:close/>
                <a:moveTo>
                  <a:pt x="3813" y="2521"/>
                </a:moveTo>
                <a:cubicBezTo>
                  <a:pt x="4506" y="2521"/>
                  <a:pt x="5073" y="3056"/>
                  <a:pt x="5073" y="3781"/>
                </a:cubicBezTo>
                <a:cubicBezTo>
                  <a:pt x="5073" y="4474"/>
                  <a:pt x="4506" y="5041"/>
                  <a:pt x="3813" y="5041"/>
                </a:cubicBezTo>
                <a:cubicBezTo>
                  <a:pt x="3088" y="5041"/>
                  <a:pt x="2553" y="4474"/>
                  <a:pt x="2553" y="3781"/>
                </a:cubicBezTo>
                <a:cubicBezTo>
                  <a:pt x="2521" y="3056"/>
                  <a:pt x="3088" y="2521"/>
                  <a:pt x="3813" y="2521"/>
                </a:cubicBezTo>
                <a:close/>
                <a:moveTo>
                  <a:pt x="2931" y="5892"/>
                </a:moveTo>
                <a:cubicBezTo>
                  <a:pt x="3656" y="5892"/>
                  <a:pt x="4191" y="6459"/>
                  <a:pt x="4191" y="7152"/>
                </a:cubicBezTo>
                <a:cubicBezTo>
                  <a:pt x="4191" y="7877"/>
                  <a:pt x="3656" y="8412"/>
                  <a:pt x="2931" y="8412"/>
                </a:cubicBezTo>
                <a:cubicBezTo>
                  <a:pt x="2238" y="8412"/>
                  <a:pt x="1671" y="7877"/>
                  <a:pt x="1671" y="7152"/>
                </a:cubicBezTo>
                <a:cubicBezTo>
                  <a:pt x="1671" y="6459"/>
                  <a:pt x="2238" y="5892"/>
                  <a:pt x="2931" y="5892"/>
                </a:cubicBezTo>
                <a:close/>
                <a:moveTo>
                  <a:pt x="5514" y="8475"/>
                </a:moveTo>
                <a:cubicBezTo>
                  <a:pt x="6207" y="8475"/>
                  <a:pt x="6775" y="9011"/>
                  <a:pt x="6775" y="9735"/>
                </a:cubicBezTo>
                <a:cubicBezTo>
                  <a:pt x="6775" y="10397"/>
                  <a:pt x="6176" y="10996"/>
                  <a:pt x="5514" y="10996"/>
                </a:cubicBezTo>
                <a:cubicBezTo>
                  <a:pt x="4790" y="10996"/>
                  <a:pt x="4254" y="10429"/>
                  <a:pt x="4254" y="9735"/>
                </a:cubicBezTo>
                <a:cubicBezTo>
                  <a:pt x="4254" y="9011"/>
                  <a:pt x="4790" y="8475"/>
                  <a:pt x="5514" y="8475"/>
                </a:cubicBezTo>
                <a:close/>
                <a:moveTo>
                  <a:pt x="6333" y="0"/>
                </a:moveTo>
                <a:cubicBezTo>
                  <a:pt x="2836" y="0"/>
                  <a:pt x="1" y="2836"/>
                  <a:pt x="1" y="6333"/>
                </a:cubicBezTo>
                <a:cubicBezTo>
                  <a:pt x="1" y="9420"/>
                  <a:pt x="2143" y="11878"/>
                  <a:pt x="4916" y="12508"/>
                </a:cubicBezTo>
                <a:cubicBezTo>
                  <a:pt x="5408" y="12621"/>
                  <a:pt x="5838" y="12675"/>
                  <a:pt x="6211" y="12675"/>
                </a:cubicBezTo>
                <a:cubicBezTo>
                  <a:pt x="7914" y="12675"/>
                  <a:pt x="8444" y="11545"/>
                  <a:pt x="8444" y="9735"/>
                </a:cubicBezTo>
                <a:cubicBezTo>
                  <a:pt x="8444" y="9011"/>
                  <a:pt x="9011" y="8475"/>
                  <a:pt x="9705" y="8475"/>
                </a:cubicBezTo>
                <a:cubicBezTo>
                  <a:pt x="11878" y="8475"/>
                  <a:pt x="13139" y="7719"/>
                  <a:pt x="12508" y="4915"/>
                </a:cubicBezTo>
                <a:cubicBezTo>
                  <a:pt x="11878" y="2206"/>
                  <a:pt x="9452" y="0"/>
                  <a:pt x="633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" name="Rectangle 45"/>
          <p:cNvSpPr/>
          <p:nvPr/>
        </p:nvSpPr>
        <p:spPr>
          <a:xfrm>
            <a:off x="174296" y="2240111"/>
            <a:ext cx="35528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Эхний жилд санхүүгийн 70%, иргэдээс 30% оролцоотой төсөл хөтөлбөрийн хүрээнд засварын ажлууд хийгддэг</a:t>
            </a:r>
          </a:p>
        </p:txBody>
      </p:sp>
      <p:sp>
        <p:nvSpPr>
          <p:cNvPr id="47" name="Rectangle 46"/>
          <p:cNvSpPr/>
          <p:nvPr/>
        </p:nvSpPr>
        <p:spPr>
          <a:xfrm>
            <a:off x="8344579" y="2453213"/>
            <a:ext cx="27305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Хоёрдахь жилд төр 50%, иргэд 50%, </a:t>
            </a:r>
          </a:p>
        </p:txBody>
      </p:sp>
      <p:sp>
        <p:nvSpPr>
          <p:cNvPr id="48" name="Rectangle 47"/>
          <p:cNvSpPr/>
          <p:nvPr/>
        </p:nvSpPr>
        <p:spPr>
          <a:xfrm>
            <a:off x="836550" y="4326941"/>
            <a:ext cx="23735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Гурав дахь жилд төр 30%, иргэд 70% </a:t>
            </a:r>
          </a:p>
        </p:txBody>
      </p:sp>
      <p:sp>
        <p:nvSpPr>
          <p:cNvPr id="49" name="Rectangle 48"/>
          <p:cNvSpPr/>
          <p:nvPr/>
        </p:nvSpPr>
        <p:spPr>
          <a:xfrm>
            <a:off x="7955164" y="4162550"/>
            <a:ext cx="34483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Дөрөв дэхь жилээс иргэд 100% оролцоотой болгох зорилтыг тавьж байна. 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311972" y="2240111"/>
            <a:ext cx="3313355" cy="1239767"/>
          </a:xfrm>
          <a:prstGeom prst="snip2Diag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Snip Diagonal Corner Rectangle 50"/>
          <p:cNvSpPr/>
          <p:nvPr/>
        </p:nvSpPr>
        <p:spPr>
          <a:xfrm>
            <a:off x="328246" y="4066984"/>
            <a:ext cx="3313355" cy="1239767"/>
          </a:xfrm>
          <a:prstGeom prst="snip2Diag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Snip Diagonal Corner Rectangle 51"/>
          <p:cNvSpPr/>
          <p:nvPr/>
        </p:nvSpPr>
        <p:spPr>
          <a:xfrm>
            <a:off x="8049553" y="2240784"/>
            <a:ext cx="3313355" cy="1239767"/>
          </a:xfrm>
          <a:prstGeom prst="snip2Diag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Snip Diagonal Corner Rectangle 52"/>
          <p:cNvSpPr/>
          <p:nvPr/>
        </p:nvSpPr>
        <p:spPr>
          <a:xfrm>
            <a:off x="8058814" y="4066984"/>
            <a:ext cx="3313355" cy="1239767"/>
          </a:xfrm>
          <a:prstGeom prst="snip2Diag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>
            <a:off x="457448" y="5927039"/>
            <a:ext cx="111011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ИНГЭСНЭЭР СӨХ БИЕ ДААН ҮЙЛ АЖИЛЛАГАА ЯВУУЛАХ ҮНДЭС СУУРИЙГ ТАВЬЖ БАЙГАА ЮМ.</a:t>
            </a:r>
          </a:p>
        </p:txBody>
      </p:sp>
    </p:spTree>
    <p:extLst>
      <p:ext uri="{BB962C8B-B14F-4D97-AF65-F5344CB8AC3E}">
        <p14:creationId xmlns:p14="http://schemas.microsoft.com/office/powerpoint/2010/main" val="121469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9" grpId="0" animBg="1"/>
      <p:bldP spid="11" grpId="0" animBg="1"/>
      <p:bldP spid="12" grpId="0" animBg="1"/>
      <p:bldP spid="25" grpId="0" animBg="1"/>
      <p:bldP spid="45" grpId="0" animBg="1"/>
      <p:bldP spid="46" grpId="0"/>
      <p:bldP spid="47" grpId="0"/>
      <p:bldP spid="48" grpId="0"/>
      <p:bldP spid="49" grpId="0"/>
      <p:bldP spid="50" grpId="0" animBg="1"/>
      <p:bldP spid="51" grpId="0" animBg="1"/>
      <p:bldP spid="52" grpId="0" animBg="1"/>
      <p:bldP spid="5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991ECB-0432-4CEC-9DFA-8E592575F3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0691DF-A36B-4B69-9E11-7DC3D1FFC411}"/>
              </a:ext>
            </a:extLst>
          </p:cNvPr>
          <p:cNvSpPr/>
          <p:nvPr/>
        </p:nvSpPr>
        <p:spPr>
          <a:xfrm>
            <a:off x="0" y="2533261"/>
            <a:ext cx="7800392" cy="179147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BFC0B0A0-29B3-459D-8DBA-1F2B84A6A654}"/>
              </a:ext>
            </a:extLst>
          </p:cNvPr>
          <p:cNvSpPr txBox="1">
            <a:spLocks/>
          </p:cNvSpPr>
          <p:nvPr/>
        </p:nvSpPr>
        <p:spPr>
          <a:xfrm>
            <a:off x="2429178" y="3670662"/>
            <a:ext cx="4283968" cy="4735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sz="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AIL SYSTEM</a:t>
            </a:r>
            <a:endParaRPr lang="ko-KR" altLang="en-US" sz="3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5DAE7739-EED8-4BD4-A930-9EB862CFF569}"/>
              </a:ext>
            </a:extLst>
          </p:cNvPr>
          <p:cNvSpPr txBox="1">
            <a:spLocks/>
          </p:cNvSpPr>
          <p:nvPr/>
        </p:nvSpPr>
        <p:spPr>
          <a:xfrm>
            <a:off x="583163" y="2748072"/>
            <a:ext cx="6634065" cy="10625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sz="40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mn-MN" altLang="ko-KR" sz="4000" b="1" dirty="0">
                <a:latin typeface="Arial" panose="020B0604020202020204" pitchFamily="34" charset="0"/>
                <a:cs typeface="Arial" panose="020B0604020202020204" pitchFamily="34" charset="0"/>
              </a:rPr>
              <a:t>ДАРХАН АЙЛ</a:t>
            </a:r>
            <a:r>
              <a:rPr lang="en-US" altLang="ko-KR" sz="4000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mn-MN" altLang="ko-KR" sz="4000" b="1" dirty="0">
                <a:latin typeface="Arial" panose="020B0604020202020204" pitchFamily="34" charset="0"/>
                <a:cs typeface="Arial" panose="020B0604020202020204" pitchFamily="34" charset="0"/>
              </a:rPr>
              <a:t> СИСТЕМ</a:t>
            </a:r>
            <a:endParaRPr lang="ko-KR" alt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546D52F-D64F-4D11-8533-649F95F96177}"/>
              </a:ext>
            </a:extLst>
          </p:cNvPr>
          <p:cNvSpPr/>
          <p:nvPr/>
        </p:nvSpPr>
        <p:spPr>
          <a:xfrm>
            <a:off x="7191873" y="2359772"/>
            <a:ext cx="2126757" cy="212675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4F5241-EA50-4D11-86A1-69B950354C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304" y="2433038"/>
            <a:ext cx="3259894" cy="198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637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03BD8FBD-5C0B-4654-A533-9EDF3A02795E}"/>
              </a:ext>
            </a:extLst>
          </p:cNvPr>
          <p:cNvSpPr/>
          <p:nvPr/>
        </p:nvSpPr>
        <p:spPr>
          <a:xfrm>
            <a:off x="-7183" y="2357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42CDCCA3-6CE8-4EAF-A646-7E56525A4904}"/>
              </a:ext>
            </a:extLst>
          </p:cNvPr>
          <p:cNvSpPr/>
          <p:nvPr userDrawn="1"/>
        </p:nvSpPr>
        <p:spPr>
          <a:xfrm>
            <a:off x="9266007" y="2753023"/>
            <a:ext cx="2799724" cy="3091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165" name="그룹 21">
            <a:extLst>
              <a:ext uri="{FF2B5EF4-FFF2-40B4-BE49-F238E27FC236}">
                <a16:creationId xmlns:a16="http://schemas.microsoft.com/office/drawing/2014/main" id="{600A226F-445D-44B2-A8CC-A30360F5BD45}"/>
              </a:ext>
            </a:extLst>
          </p:cNvPr>
          <p:cNvGrpSpPr/>
          <p:nvPr/>
        </p:nvGrpSpPr>
        <p:grpSpPr>
          <a:xfrm>
            <a:off x="313968" y="718250"/>
            <a:ext cx="11564063" cy="3585025"/>
            <a:chOff x="3059832" y="3075806"/>
            <a:chExt cx="5342283" cy="1656184"/>
          </a:xfrm>
        </p:grpSpPr>
        <p:grpSp>
          <p:nvGrpSpPr>
            <p:cNvPr id="166" name="Group 10">
              <a:extLst>
                <a:ext uri="{FF2B5EF4-FFF2-40B4-BE49-F238E27FC236}">
                  <a16:creationId xmlns:a16="http://schemas.microsoft.com/office/drawing/2014/main" id="{C8E5B84A-862E-415D-9FFD-E834868E2D05}"/>
                </a:ext>
              </a:extLst>
            </p:cNvPr>
            <p:cNvGrpSpPr/>
            <p:nvPr/>
          </p:nvGrpSpPr>
          <p:grpSpPr>
            <a:xfrm>
              <a:off x="3059832" y="3075806"/>
              <a:ext cx="5342283" cy="1656184"/>
              <a:chOff x="1894013" y="1707654"/>
              <a:chExt cx="5342283" cy="1656184"/>
            </a:xfrm>
            <a:solidFill>
              <a:schemeClr val="accent2"/>
            </a:solidFill>
          </p:grpSpPr>
          <p:sp>
            <p:nvSpPr>
              <p:cNvPr id="171" name="Oval 3">
                <a:extLst>
                  <a:ext uri="{FF2B5EF4-FFF2-40B4-BE49-F238E27FC236}">
                    <a16:creationId xmlns:a16="http://schemas.microsoft.com/office/drawing/2014/main" id="{21D9C48F-6A6E-4BAB-8981-4378DFEBEC74}"/>
                  </a:ext>
                </a:extLst>
              </p:cNvPr>
              <p:cNvSpPr/>
              <p:nvPr/>
            </p:nvSpPr>
            <p:spPr>
              <a:xfrm>
                <a:off x="1894013" y="1707654"/>
                <a:ext cx="1584176" cy="15841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2" name="Rounded Rectangle 4">
                <a:extLst>
                  <a:ext uri="{FF2B5EF4-FFF2-40B4-BE49-F238E27FC236}">
                    <a16:creationId xmlns:a16="http://schemas.microsoft.com/office/drawing/2014/main" id="{969DA90B-B190-4C6B-A2E7-AD39909486AA}"/>
                  </a:ext>
                </a:extLst>
              </p:cNvPr>
              <p:cNvSpPr/>
              <p:nvPr/>
            </p:nvSpPr>
            <p:spPr>
              <a:xfrm>
                <a:off x="3425322" y="2271142"/>
                <a:ext cx="263531" cy="457200"/>
              </a:xfrm>
              <a:prstGeom prst="roundRect">
                <a:avLst>
                  <a:gd name="adj" fmla="val 22917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3" name="Rounded Rectangle 6">
                <a:extLst>
                  <a:ext uri="{FF2B5EF4-FFF2-40B4-BE49-F238E27FC236}">
                    <a16:creationId xmlns:a16="http://schemas.microsoft.com/office/drawing/2014/main" id="{A3D9AD7E-6EC8-4E38-88F3-8A89F4290C2B}"/>
                  </a:ext>
                </a:extLst>
              </p:cNvPr>
              <p:cNvSpPr/>
              <p:nvPr/>
            </p:nvSpPr>
            <p:spPr>
              <a:xfrm>
                <a:off x="3779913" y="2271142"/>
                <a:ext cx="131765" cy="4572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4" name="Rounded Rectangle 7">
                <a:extLst>
                  <a:ext uri="{FF2B5EF4-FFF2-40B4-BE49-F238E27FC236}">
                    <a16:creationId xmlns:a16="http://schemas.microsoft.com/office/drawing/2014/main" id="{A029C533-26EB-49E2-9EB0-F36BDEC50B50}"/>
                  </a:ext>
                </a:extLst>
              </p:cNvPr>
              <p:cNvSpPr/>
              <p:nvPr/>
            </p:nvSpPr>
            <p:spPr>
              <a:xfrm>
                <a:off x="3425321" y="2313434"/>
                <a:ext cx="3810975" cy="372616"/>
              </a:xfrm>
              <a:prstGeom prst="roundRect">
                <a:avLst>
                  <a:gd name="adj" fmla="val 22917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5" name="Rectangle 8">
                <a:extLst>
                  <a:ext uri="{FF2B5EF4-FFF2-40B4-BE49-F238E27FC236}">
                    <a16:creationId xmlns:a16="http://schemas.microsoft.com/office/drawing/2014/main" id="{EF344337-6909-4A1C-B468-4F6F98460657}"/>
                  </a:ext>
                </a:extLst>
              </p:cNvPr>
              <p:cNvSpPr/>
              <p:nvPr/>
            </p:nvSpPr>
            <p:spPr>
              <a:xfrm>
                <a:off x="5199672" y="2677343"/>
                <a:ext cx="504056" cy="67778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6" name="Rectangle 11">
                <a:extLst>
                  <a:ext uri="{FF2B5EF4-FFF2-40B4-BE49-F238E27FC236}">
                    <a16:creationId xmlns:a16="http://schemas.microsoft.com/office/drawing/2014/main" id="{AAEBBFF3-0170-4CBB-AE1F-99A26CF8F082}"/>
                  </a:ext>
                </a:extLst>
              </p:cNvPr>
              <p:cNvSpPr/>
              <p:nvPr/>
            </p:nvSpPr>
            <p:spPr>
              <a:xfrm>
                <a:off x="5834820" y="2686050"/>
                <a:ext cx="504056" cy="67778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7" name="Rectangle 12">
                <a:extLst>
                  <a:ext uri="{FF2B5EF4-FFF2-40B4-BE49-F238E27FC236}">
                    <a16:creationId xmlns:a16="http://schemas.microsoft.com/office/drawing/2014/main" id="{2F87BE93-26DE-4558-9EF6-582BC522FCBC}"/>
                  </a:ext>
                </a:extLst>
              </p:cNvPr>
              <p:cNvSpPr/>
              <p:nvPr/>
            </p:nvSpPr>
            <p:spPr>
              <a:xfrm>
                <a:off x="6444209" y="2686050"/>
                <a:ext cx="504056" cy="67778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67" name="Rectangle 9">
              <a:extLst>
                <a:ext uri="{FF2B5EF4-FFF2-40B4-BE49-F238E27FC236}">
                  <a16:creationId xmlns:a16="http://schemas.microsoft.com/office/drawing/2014/main" id="{6FC362B7-9F36-4210-B269-D47452A7E3F7}"/>
                </a:ext>
              </a:extLst>
            </p:cNvPr>
            <p:cNvSpPr/>
            <p:nvPr/>
          </p:nvSpPr>
          <p:spPr>
            <a:xfrm>
              <a:off x="3261227" y="3174891"/>
              <a:ext cx="1238853" cy="1236842"/>
            </a:xfrm>
            <a:custGeom>
              <a:avLst/>
              <a:gdLst/>
              <a:ahLst/>
              <a:cxnLst/>
              <a:rect l="l" t="t" r="r" b="b"/>
              <a:pathLst>
                <a:path w="3228210" h="3222968">
                  <a:moveTo>
                    <a:pt x="1619999" y="642446"/>
                  </a:moveTo>
                  <a:lnTo>
                    <a:pt x="2664115" y="1686562"/>
                  </a:lnTo>
                  <a:lnTo>
                    <a:pt x="2664116" y="1686562"/>
                  </a:lnTo>
                  <a:lnTo>
                    <a:pt x="2664116" y="3222968"/>
                  </a:lnTo>
                  <a:lnTo>
                    <a:pt x="2015013" y="3222968"/>
                  </a:lnTo>
                  <a:lnTo>
                    <a:pt x="2015013" y="2511495"/>
                  </a:lnTo>
                  <a:cubicBezTo>
                    <a:pt x="2015013" y="2399422"/>
                    <a:pt x="1924159" y="2308568"/>
                    <a:pt x="1812086" y="2308568"/>
                  </a:cubicBezTo>
                  <a:lnTo>
                    <a:pt x="1427912" y="2308568"/>
                  </a:lnTo>
                  <a:cubicBezTo>
                    <a:pt x="1315839" y="2308568"/>
                    <a:pt x="1224985" y="2399422"/>
                    <a:pt x="1224985" y="2511495"/>
                  </a:cubicBezTo>
                  <a:lnTo>
                    <a:pt x="1224985" y="3222968"/>
                  </a:lnTo>
                  <a:lnTo>
                    <a:pt x="575882" y="3222968"/>
                  </a:lnTo>
                  <a:lnTo>
                    <a:pt x="575882" y="1686562"/>
                  </a:lnTo>
                  <a:lnTo>
                    <a:pt x="575884" y="1686562"/>
                  </a:lnTo>
                  <a:close/>
                  <a:moveTo>
                    <a:pt x="509997" y="122689"/>
                  </a:moveTo>
                  <a:lnTo>
                    <a:pt x="942045" y="122689"/>
                  </a:lnTo>
                  <a:lnTo>
                    <a:pt x="942045" y="542556"/>
                  </a:lnTo>
                  <a:lnTo>
                    <a:pt x="509997" y="974604"/>
                  </a:lnTo>
                  <a:close/>
                  <a:moveTo>
                    <a:pt x="1620001" y="7099"/>
                  </a:moveTo>
                  <a:lnTo>
                    <a:pt x="3228210" y="1686560"/>
                  </a:lnTo>
                  <a:lnTo>
                    <a:pt x="2900441" y="1686560"/>
                  </a:lnTo>
                  <a:lnTo>
                    <a:pt x="1620001" y="349390"/>
                  </a:lnTo>
                  <a:close/>
                  <a:moveTo>
                    <a:pt x="1619999" y="0"/>
                  </a:moveTo>
                  <a:lnTo>
                    <a:pt x="1619999" y="342291"/>
                  </a:lnTo>
                  <a:lnTo>
                    <a:pt x="330172" y="1679462"/>
                  </a:lnTo>
                  <a:lnTo>
                    <a:pt x="0" y="167946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1386864" y="1962381"/>
            <a:ext cx="140775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n-MN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СӨХ</a:t>
            </a:r>
            <a:endParaRPr lang="en-US" sz="4400" dirty="0">
              <a:solidFill>
                <a:srgbClr val="002060"/>
              </a:solidFill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4774422" y="2170038"/>
            <a:ext cx="75114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БҮТЭЦ ОРОН ТОО</a:t>
            </a:r>
          </a:p>
        </p:txBody>
      </p:sp>
      <p:sp>
        <p:nvSpPr>
          <p:cNvPr id="178" name="Rectangle 177"/>
          <p:cNvSpPr/>
          <p:nvPr/>
        </p:nvSpPr>
        <p:spPr>
          <a:xfrm>
            <a:off x="5584241" y="2778055"/>
            <a:ext cx="1449983" cy="164333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Удирдах зөвлөл </a:t>
            </a:r>
          </a:p>
          <a:p>
            <a:pPr algn="ctr"/>
            <a:r>
              <a:rPr lang="mn-M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/3-5 иргэн/</a:t>
            </a:r>
          </a:p>
          <a:p>
            <a:pPr algn="ctr"/>
            <a:r>
              <a:rPr lang="mn-M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Оролцоогүй, идэвхгүй үйл ажиллагаатай</a:t>
            </a:r>
          </a:p>
        </p:txBody>
      </p:sp>
      <p:sp>
        <p:nvSpPr>
          <p:cNvPr id="180" name="Rectangle 179"/>
          <p:cNvSpPr/>
          <p:nvPr/>
        </p:nvSpPr>
        <p:spPr>
          <a:xfrm>
            <a:off x="7110606" y="2764002"/>
            <a:ext cx="1449983" cy="164333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Хяналтын зөвлөл</a:t>
            </a:r>
          </a:p>
          <a:p>
            <a:pPr algn="ctr"/>
            <a:r>
              <a:rPr lang="mn-M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/3 иргэн/</a:t>
            </a:r>
          </a:p>
          <a:p>
            <a:pPr algn="ctr"/>
            <a:r>
              <a:rPr lang="mn-M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Оролцоогүй, идэвхгүй үйл ажиллагаатай</a:t>
            </a:r>
          </a:p>
        </p:txBody>
      </p:sp>
      <p:sp>
        <p:nvSpPr>
          <p:cNvPr id="181" name="Rectangle 180"/>
          <p:cNvSpPr/>
          <p:nvPr/>
        </p:nvSpPr>
        <p:spPr>
          <a:xfrm>
            <a:off x="8643394" y="2753023"/>
            <a:ext cx="1449983" cy="164333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Гүйцэтгэх захирал /хяналтгүй үйл ажиллагаа явуулдаг/</a:t>
            </a:r>
          </a:p>
        </p:txBody>
      </p:sp>
      <p:sp>
        <p:nvSpPr>
          <p:cNvPr id="182" name="Rectangle 181"/>
          <p:cNvSpPr/>
          <p:nvPr/>
        </p:nvSpPr>
        <p:spPr>
          <a:xfrm>
            <a:off x="10176182" y="2748026"/>
            <a:ext cx="1449983" cy="164333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Үйлчлэгч: Цалин хөлсийг нэгдсэн журмаар авдаггүй </a:t>
            </a:r>
          </a:p>
        </p:txBody>
      </p:sp>
    </p:spTree>
    <p:extLst>
      <p:ext uri="{BB962C8B-B14F-4D97-AF65-F5344CB8AC3E}">
        <p14:creationId xmlns:p14="http://schemas.microsoft.com/office/powerpoint/2010/main" val="123415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4" grpId="0"/>
      <p:bldP spid="178" grpId="0" animBg="1"/>
      <p:bldP spid="180" grpId="0" animBg="1"/>
      <p:bldP spid="181" grpId="0" animBg="1"/>
      <p:bldP spid="18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ECEBC814-DFE4-4D7E-A235-986EDE0ACB95}"/>
              </a:ext>
            </a:extLst>
          </p:cNvPr>
          <p:cNvSpPr/>
          <p:nvPr/>
        </p:nvSpPr>
        <p:spPr>
          <a:xfrm>
            <a:off x="-7183" y="2357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A122638-FC11-44E8-91AD-80851BBFD67D}"/>
              </a:ext>
            </a:extLst>
          </p:cNvPr>
          <p:cNvGrpSpPr/>
          <p:nvPr/>
        </p:nvGrpSpPr>
        <p:grpSpPr>
          <a:xfrm>
            <a:off x="798239" y="487345"/>
            <a:ext cx="11393761" cy="5883310"/>
            <a:chOff x="2864413" y="413369"/>
            <a:chExt cx="9120172" cy="4709314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080F18CF-AE27-4D84-86A7-EC37E318339F}"/>
                </a:ext>
              </a:extLst>
            </p:cNvPr>
            <p:cNvSpPr/>
            <p:nvPr/>
          </p:nvSpPr>
          <p:spPr>
            <a:xfrm>
              <a:off x="4903033" y="413369"/>
              <a:ext cx="7081552" cy="701030"/>
            </a:xfrm>
            <a:custGeom>
              <a:avLst/>
              <a:gdLst/>
              <a:ahLst/>
              <a:cxnLst/>
              <a:rect l="l" t="t" r="r" b="b"/>
              <a:pathLst>
                <a:path w="6291808" h="701030">
                  <a:moveTo>
                    <a:pt x="350515" y="0"/>
                  </a:moveTo>
                  <a:lnTo>
                    <a:pt x="6291808" y="0"/>
                  </a:lnTo>
                  <a:lnTo>
                    <a:pt x="6291808" y="701030"/>
                  </a:lnTo>
                  <a:lnTo>
                    <a:pt x="350515" y="701030"/>
                  </a:lnTo>
                  <a:cubicBezTo>
                    <a:pt x="156931" y="701030"/>
                    <a:pt x="0" y="544099"/>
                    <a:pt x="0" y="350515"/>
                  </a:cubicBezTo>
                  <a:cubicBezTo>
                    <a:pt x="0" y="156931"/>
                    <a:pt x="156931" y="0"/>
                    <a:pt x="350515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itle 2">
              <a:extLst>
                <a:ext uri="{FF2B5EF4-FFF2-40B4-BE49-F238E27FC236}">
                  <a16:creationId xmlns:a16="http://schemas.microsoft.com/office/drawing/2014/main" id="{4639312E-C1ED-4D03-80C1-4FC76B468697}"/>
                </a:ext>
              </a:extLst>
            </p:cNvPr>
            <p:cNvSpPr txBox="1">
              <a:spLocks/>
            </p:cNvSpPr>
            <p:nvPr/>
          </p:nvSpPr>
          <p:spPr>
            <a:xfrm>
              <a:off x="5289171" y="451469"/>
              <a:ext cx="6346102" cy="576064"/>
            </a:xfrm>
            <a:prstGeom prst="rect">
              <a:avLst/>
            </a:prstGeom>
          </p:spPr>
          <p:txBody>
            <a:bodyPr anchor="ctr"/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r>
                <a:rPr lang="mn-MN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mn-MN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СИСТЕМИЙН ТУХАЙ</a:t>
              </a:r>
              <a:endPara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13F8EBE-CBAA-4DC3-99E0-CEC2B451D8EB}"/>
                </a:ext>
              </a:extLst>
            </p:cNvPr>
            <p:cNvSpPr/>
            <p:nvPr/>
          </p:nvSpPr>
          <p:spPr>
            <a:xfrm>
              <a:off x="5623113" y="1498314"/>
              <a:ext cx="720080" cy="7200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09F62FF-B1A9-4BDE-83CA-48999A4CE40A}"/>
                </a:ext>
              </a:extLst>
            </p:cNvPr>
            <p:cNvSpPr/>
            <p:nvPr/>
          </p:nvSpPr>
          <p:spPr>
            <a:xfrm>
              <a:off x="5071051" y="2389553"/>
              <a:ext cx="720080" cy="72008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E9A35D7-AA0E-4C25-B8D8-33AD8AF05014}"/>
                </a:ext>
              </a:extLst>
            </p:cNvPr>
            <p:cNvSpPr/>
            <p:nvPr/>
          </p:nvSpPr>
          <p:spPr>
            <a:xfrm>
              <a:off x="4518990" y="3280792"/>
              <a:ext cx="720080" cy="7200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C2A2C32-C24B-4A13-A9EC-8E0D5BCD97CE}"/>
                </a:ext>
              </a:extLst>
            </p:cNvPr>
            <p:cNvSpPr/>
            <p:nvPr/>
          </p:nvSpPr>
          <p:spPr>
            <a:xfrm>
              <a:off x="3966929" y="4172032"/>
              <a:ext cx="720080" cy="72008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D6A1B4E-150E-453C-81C4-A7E1993F8988}"/>
                </a:ext>
              </a:extLst>
            </p:cNvPr>
            <p:cNvSpPr txBox="1"/>
            <p:nvPr/>
          </p:nvSpPr>
          <p:spPr>
            <a:xfrm>
              <a:off x="6427459" y="1735173"/>
              <a:ext cx="4608512" cy="24636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mn-MN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АЙЛ систем нь СӨХ</a:t>
              </a:r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mn-MN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-н үйл ажиллагааг шилэн болгох, </a:t>
              </a: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407B567-DB19-4CC8-AB77-8D9B9DD93D4D}"/>
                </a:ext>
              </a:extLst>
            </p:cNvPr>
            <p:cNvGrpSpPr/>
            <p:nvPr/>
          </p:nvGrpSpPr>
          <p:grpSpPr>
            <a:xfrm>
              <a:off x="5809555" y="2540185"/>
              <a:ext cx="5430181" cy="456421"/>
              <a:chOff x="755171" y="3492773"/>
              <a:chExt cx="2108126" cy="456421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F8D379F-247F-4C0D-B87C-EDB9CC19A012}"/>
                  </a:ext>
                </a:extLst>
              </p:cNvPr>
              <p:cNvSpPr txBox="1"/>
              <p:nvPr/>
            </p:nvSpPr>
            <p:spPr>
              <a:xfrm>
                <a:off x="803640" y="3672195"/>
                <a:ext cx="2059657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endPara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4F819F8-25C1-47E8-8E1C-61C3EEB8C4F1}"/>
                  </a:ext>
                </a:extLst>
              </p:cNvPr>
              <p:cNvSpPr txBox="1"/>
              <p:nvPr/>
            </p:nvSpPr>
            <p:spPr>
              <a:xfrm>
                <a:off x="755171" y="3492773"/>
                <a:ext cx="2059657" cy="41881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mn-MN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СӨХ болон оршин суугчдын хоорондын харилцаа холбооны </a:t>
                </a:r>
              </a:p>
              <a:p>
                <a:r>
                  <a:rPr lang="mn-MN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албан ёсны платформ болох</a:t>
                </a:r>
                <a:endParaRPr lang="ko-KR" alt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42A794B-02BA-466E-B939-31A5F0C5E77F}"/>
                </a:ext>
              </a:extLst>
            </p:cNvPr>
            <p:cNvGrpSpPr/>
            <p:nvPr/>
          </p:nvGrpSpPr>
          <p:grpSpPr>
            <a:xfrm>
              <a:off x="5340083" y="3453994"/>
              <a:ext cx="5899652" cy="433851"/>
              <a:chOff x="789044" y="3515343"/>
              <a:chExt cx="2074253" cy="433851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FA1A31D-FB90-4C5B-99F6-5E830B4D7D76}"/>
                  </a:ext>
                </a:extLst>
              </p:cNvPr>
              <p:cNvSpPr txBox="1"/>
              <p:nvPr/>
            </p:nvSpPr>
            <p:spPr>
              <a:xfrm>
                <a:off x="803640" y="3672195"/>
                <a:ext cx="2059657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altLang="ko-KR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pitchFamily="34" charset="0"/>
                  </a:rPr>
                  <a:t>   </a:t>
                </a:r>
                <a:endPara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BC15894-19BC-4AAA-8DC2-02541A2E6F67}"/>
                  </a:ext>
                </a:extLst>
              </p:cNvPr>
              <p:cNvSpPr txBox="1"/>
              <p:nvPr/>
            </p:nvSpPr>
            <p:spPr>
              <a:xfrm>
                <a:off x="789044" y="3515343"/>
                <a:ext cx="2059657" cy="41881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mn-MN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Оршин суугчдад төлбөр төлөх явцыг хялбарчилж, </a:t>
                </a:r>
              </a:p>
              <a:p>
                <a:r>
                  <a:rPr lang="mn-MN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СӨХ-н төлбөр хураалтыг сайжруулах зорилготой</a:t>
                </a:r>
                <a:endPara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3E616D7-FFD7-4419-B4D2-F0A7A47A49B8}"/>
                </a:ext>
              </a:extLst>
            </p:cNvPr>
            <p:cNvGrpSpPr/>
            <p:nvPr/>
          </p:nvGrpSpPr>
          <p:grpSpPr>
            <a:xfrm>
              <a:off x="4813436" y="4329052"/>
              <a:ext cx="4623868" cy="450032"/>
              <a:chOff x="796777" y="3499162"/>
              <a:chExt cx="2066520" cy="450032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756E004-980B-4285-A768-AF5351C5B71B}"/>
                  </a:ext>
                </a:extLst>
              </p:cNvPr>
              <p:cNvSpPr txBox="1"/>
              <p:nvPr/>
            </p:nvSpPr>
            <p:spPr>
              <a:xfrm>
                <a:off x="803640" y="3672195"/>
                <a:ext cx="2059657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endPara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A0B6A0E-6798-4546-824F-CB2B1FF1AD4F}"/>
                  </a:ext>
                </a:extLst>
              </p:cNvPr>
              <p:cNvSpPr txBox="1"/>
              <p:nvPr/>
            </p:nvSpPr>
            <p:spPr>
              <a:xfrm>
                <a:off x="796777" y="3499162"/>
                <a:ext cx="2059657" cy="41881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mn-MN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Тус систем дээр СӨХ-ны төлбөрийн нэхэмжлэх болон авлага үүсгэх, төлөлтийн хэмжээг харуулах бүрэн дүүрэн боломжтой юм</a:t>
                </a:r>
                <a:endParaRPr lang="ko-KR" altLang="en-US" sz="105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1397295-97E8-4F57-BF5B-FB360BFE3C5F}"/>
                </a:ext>
              </a:extLst>
            </p:cNvPr>
            <p:cNvSpPr txBox="1"/>
            <p:nvPr/>
          </p:nvSpPr>
          <p:spPr>
            <a:xfrm>
              <a:off x="5623112" y="1627522"/>
              <a:ext cx="720082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cs typeface="Arial" pitchFamily="34" charset="0"/>
                </a:rPr>
                <a:t>01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580244A-438A-498C-8C18-1F63FE7490E6}"/>
                </a:ext>
              </a:extLst>
            </p:cNvPr>
            <p:cNvSpPr txBox="1"/>
            <p:nvPr/>
          </p:nvSpPr>
          <p:spPr>
            <a:xfrm>
              <a:off x="5071049" y="2518760"/>
              <a:ext cx="720082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cs typeface="Arial" pitchFamily="34" charset="0"/>
                </a:rPr>
                <a:t>02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D2EB737-AD18-4768-BA13-0983D75C8D36}"/>
                </a:ext>
              </a:extLst>
            </p:cNvPr>
            <p:cNvSpPr txBox="1"/>
            <p:nvPr/>
          </p:nvSpPr>
          <p:spPr>
            <a:xfrm>
              <a:off x="4518986" y="3409998"/>
              <a:ext cx="720082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cs typeface="Arial" pitchFamily="34" charset="0"/>
                </a:rPr>
                <a:t>03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84092AC-C05D-451F-A64C-85D5B3122001}"/>
                </a:ext>
              </a:extLst>
            </p:cNvPr>
            <p:cNvSpPr txBox="1"/>
            <p:nvPr/>
          </p:nvSpPr>
          <p:spPr>
            <a:xfrm>
              <a:off x="3966923" y="4301236"/>
              <a:ext cx="720082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cs typeface="Arial" pitchFamily="34" charset="0"/>
                </a:rPr>
                <a:t>04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pic>
          <p:nvPicPr>
            <p:cNvPr id="24" name="Picture 12" descr="System Monitoring Icon - Download System Monitoring Icon 1870447 | Noun  Project">
              <a:extLst>
                <a:ext uri="{FF2B5EF4-FFF2-40B4-BE49-F238E27FC236}">
                  <a16:creationId xmlns:a16="http://schemas.microsoft.com/office/drawing/2014/main" id="{818FBF8D-2102-4E6D-ADAA-B7C191F139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87860" y="1115082"/>
              <a:ext cx="967901" cy="967901"/>
            </a:xfrm>
            <a:prstGeom prst="rect">
              <a:avLst/>
            </a:prstGeom>
            <a:noFill/>
          </p:spPr>
        </p:pic>
        <p:pic>
          <p:nvPicPr>
            <p:cNvPr id="25" name="Picture 10" descr="Payday, payment, plan icon - Download on Iconfinder">
              <a:extLst>
                <a:ext uri="{FF2B5EF4-FFF2-40B4-BE49-F238E27FC236}">
                  <a16:creationId xmlns:a16="http://schemas.microsoft.com/office/drawing/2014/main" id="{4C81224F-4B9F-4A6B-8EBE-A928879208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1545" y="2932538"/>
              <a:ext cx="1050556" cy="1050556"/>
            </a:xfrm>
            <a:prstGeom prst="rect">
              <a:avLst/>
            </a:prstGeom>
            <a:noFill/>
          </p:spPr>
        </p:pic>
        <p:pic>
          <p:nvPicPr>
            <p:cNvPr id="26" name="Picture 4" descr="Businessman Presenter Presenting Business Stats Graphic On A Board Svg Png  Icon Free Download (#64150) - OnlineWebFonts.COM">
              <a:extLst>
                <a:ext uri="{FF2B5EF4-FFF2-40B4-BE49-F238E27FC236}">
                  <a16:creationId xmlns:a16="http://schemas.microsoft.com/office/drawing/2014/main" id="{D88C92F0-43DC-490E-8A3C-0B6524E9FF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4413" y="4329052"/>
              <a:ext cx="797697" cy="793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ounded Rectangle 5">
              <a:extLst>
                <a:ext uri="{FF2B5EF4-FFF2-40B4-BE49-F238E27FC236}">
                  <a16:creationId xmlns:a16="http://schemas.microsoft.com/office/drawing/2014/main" id="{E100D33A-AE36-47D8-B668-FFDA9A8FF363}"/>
                </a:ext>
              </a:extLst>
            </p:cNvPr>
            <p:cNvSpPr/>
            <p:nvPr/>
          </p:nvSpPr>
          <p:spPr>
            <a:xfrm flipH="1">
              <a:off x="3826894" y="2300521"/>
              <a:ext cx="751876" cy="620251"/>
            </a:xfrm>
            <a:custGeom>
              <a:avLst/>
              <a:gdLst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217557" h="2654282">
                  <a:moveTo>
                    <a:pt x="1384251" y="661544"/>
                  </a:moveTo>
                  <a:cubicBezTo>
                    <a:pt x="1489083" y="661544"/>
                    <a:pt x="1574067" y="746528"/>
                    <a:pt x="1574067" y="851360"/>
                  </a:cubicBezTo>
                  <a:cubicBezTo>
                    <a:pt x="1574067" y="956192"/>
                    <a:pt x="1489083" y="1041176"/>
                    <a:pt x="1384251" y="1041176"/>
                  </a:cubicBezTo>
                  <a:cubicBezTo>
                    <a:pt x="1279419" y="1041176"/>
                    <a:pt x="1194435" y="956192"/>
                    <a:pt x="1194435" y="851360"/>
                  </a:cubicBezTo>
                  <a:cubicBezTo>
                    <a:pt x="1194435" y="746528"/>
                    <a:pt x="1279419" y="661544"/>
                    <a:pt x="1384251" y="661544"/>
                  </a:cubicBezTo>
                  <a:close/>
                  <a:moveTo>
                    <a:pt x="1993421" y="661544"/>
                  </a:moveTo>
                  <a:cubicBezTo>
                    <a:pt x="2098253" y="661544"/>
                    <a:pt x="2183237" y="746528"/>
                    <a:pt x="2183237" y="851360"/>
                  </a:cubicBezTo>
                  <a:cubicBezTo>
                    <a:pt x="2183237" y="956192"/>
                    <a:pt x="2098253" y="1041176"/>
                    <a:pt x="1993421" y="1041176"/>
                  </a:cubicBezTo>
                  <a:cubicBezTo>
                    <a:pt x="1888589" y="1041176"/>
                    <a:pt x="1803605" y="956192"/>
                    <a:pt x="1803605" y="851360"/>
                  </a:cubicBezTo>
                  <a:cubicBezTo>
                    <a:pt x="1803605" y="746528"/>
                    <a:pt x="1888589" y="661544"/>
                    <a:pt x="1993421" y="661544"/>
                  </a:cubicBezTo>
                  <a:close/>
                  <a:moveTo>
                    <a:pt x="2602591" y="661544"/>
                  </a:moveTo>
                  <a:cubicBezTo>
                    <a:pt x="2707423" y="661544"/>
                    <a:pt x="2792407" y="746528"/>
                    <a:pt x="2792407" y="851360"/>
                  </a:cubicBezTo>
                  <a:cubicBezTo>
                    <a:pt x="2792407" y="956192"/>
                    <a:pt x="2707423" y="1041176"/>
                    <a:pt x="2602591" y="1041176"/>
                  </a:cubicBezTo>
                  <a:cubicBezTo>
                    <a:pt x="2497759" y="1041176"/>
                    <a:pt x="2412775" y="956192"/>
                    <a:pt x="2412775" y="851360"/>
                  </a:cubicBezTo>
                  <a:cubicBezTo>
                    <a:pt x="2412775" y="746528"/>
                    <a:pt x="2497759" y="661544"/>
                    <a:pt x="2602591" y="661544"/>
                  </a:cubicBezTo>
                  <a:close/>
                  <a:moveTo>
                    <a:pt x="677114" y="569491"/>
                  </a:moveTo>
                  <a:lnTo>
                    <a:pt x="330916" y="569491"/>
                  </a:lnTo>
                  <a:cubicBezTo>
                    <a:pt x="148156" y="569491"/>
                    <a:pt x="0" y="717647"/>
                    <a:pt x="0" y="900407"/>
                  </a:cubicBezTo>
                  <a:lnTo>
                    <a:pt x="0" y="1952009"/>
                  </a:lnTo>
                  <a:cubicBezTo>
                    <a:pt x="0" y="2134769"/>
                    <a:pt x="148156" y="2282925"/>
                    <a:pt x="330916" y="2282925"/>
                  </a:cubicBezTo>
                  <a:lnTo>
                    <a:pt x="711670" y="2282925"/>
                  </a:lnTo>
                  <a:cubicBezTo>
                    <a:pt x="639726" y="2394386"/>
                    <a:pt x="647101" y="2475544"/>
                    <a:pt x="275077" y="2654282"/>
                  </a:cubicBezTo>
                  <a:cubicBezTo>
                    <a:pt x="900998" y="2583693"/>
                    <a:pt x="998412" y="2552618"/>
                    <a:pt x="1294529" y="2282925"/>
                  </a:cubicBezTo>
                  <a:lnTo>
                    <a:pt x="2117356" y="2282925"/>
                  </a:lnTo>
                  <a:cubicBezTo>
                    <a:pt x="2251554" y="2282925"/>
                    <a:pt x="2367095" y="2203043"/>
                    <a:pt x="2418395" y="2087951"/>
                  </a:cubicBezTo>
                  <a:cubicBezTo>
                    <a:pt x="2205538" y="2022975"/>
                    <a:pt x="2032941" y="1932583"/>
                    <a:pt x="1830857" y="1799347"/>
                  </a:cubicBezTo>
                  <a:lnTo>
                    <a:pt x="1008030" y="1799347"/>
                  </a:lnTo>
                  <a:cubicBezTo>
                    <a:pt x="825270" y="1799347"/>
                    <a:pt x="677114" y="1651191"/>
                    <a:pt x="677114" y="1468431"/>
                  </a:cubicBezTo>
                  <a:lnTo>
                    <a:pt x="677114" y="569491"/>
                  </a:lnTo>
                  <a:close/>
                  <a:moveTo>
                    <a:pt x="2886641" y="0"/>
                  </a:moveTo>
                  <a:lnTo>
                    <a:pt x="1100201" y="0"/>
                  </a:lnTo>
                  <a:cubicBezTo>
                    <a:pt x="917441" y="0"/>
                    <a:pt x="769285" y="148156"/>
                    <a:pt x="769285" y="330916"/>
                  </a:cubicBezTo>
                  <a:lnTo>
                    <a:pt x="769285" y="1382518"/>
                  </a:lnTo>
                  <a:cubicBezTo>
                    <a:pt x="769285" y="1565278"/>
                    <a:pt x="917441" y="1713434"/>
                    <a:pt x="1100201" y="1713434"/>
                  </a:cubicBezTo>
                  <a:lnTo>
                    <a:pt x="1923028" y="1713434"/>
                  </a:lnTo>
                  <a:cubicBezTo>
                    <a:pt x="2301032" y="1962656"/>
                    <a:pt x="2453037" y="2007378"/>
                    <a:pt x="3078958" y="2077967"/>
                  </a:cubicBezTo>
                  <a:cubicBezTo>
                    <a:pt x="2713759" y="1878758"/>
                    <a:pt x="2673367" y="1899957"/>
                    <a:pt x="2505887" y="1713434"/>
                  </a:cubicBezTo>
                  <a:lnTo>
                    <a:pt x="2886641" y="1713434"/>
                  </a:lnTo>
                  <a:cubicBezTo>
                    <a:pt x="3069401" y="1713434"/>
                    <a:pt x="3217557" y="1565278"/>
                    <a:pt x="3217557" y="1382518"/>
                  </a:cubicBezTo>
                  <a:lnTo>
                    <a:pt x="3217557" y="330916"/>
                  </a:lnTo>
                  <a:cubicBezTo>
                    <a:pt x="3217557" y="148156"/>
                    <a:pt x="3069401" y="0"/>
                    <a:pt x="288664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805934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17A80A-F6EC-4C45-AF3C-3C14175DC740}"/>
              </a:ext>
            </a:extLst>
          </p:cNvPr>
          <p:cNvSpPr/>
          <p:nvPr/>
        </p:nvSpPr>
        <p:spPr>
          <a:xfrm>
            <a:off x="-7183" y="2357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FCDD3D3-FCE7-4C8F-814A-4525D16F0B34}"/>
              </a:ext>
            </a:extLst>
          </p:cNvPr>
          <p:cNvGrpSpPr/>
          <p:nvPr/>
        </p:nvGrpSpPr>
        <p:grpSpPr>
          <a:xfrm>
            <a:off x="4003412" y="1231157"/>
            <a:ext cx="7939771" cy="4685088"/>
            <a:chOff x="3392122" y="1388283"/>
            <a:chExt cx="5644374" cy="349202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58F17B5-78AF-4157-9CBD-E4F2EE70871F}"/>
                </a:ext>
              </a:extLst>
            </p:cNvPr>
            <p:cNvSpPr txBox="1"/>
            <p:nvPr/>
          </p:nvSpPr>
          <p:spPr>
            <a:xfrm>
              <a:off x="3995936" y="1599314"/>
              <a:ext cx="1800199" cy="389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n-MN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СӨХ-н орлого, авлагын</a:t>
              </a:r>
            </a:p>
            <a:p>
              <a:r>
                <a:rPr lang="mn-MN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хянах самбар юм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34F7213-4D5A-4185-88FE-9B8951CD7157}"/>
                </a:ext>
              </a:extLst>
            </p:cNvPr>
            <p:cNvSpPr txBox="1"/>
            <p:nvPr/>
          </p:nvSpPr>
          <p:spPr>
            <a:xfrm>
              <a:off x="3995937" y="1388283"/>
              <a:ext cx="1800199" cy="229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n-MN" altLang="ko-KR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Статистик</a:t>
              </a:r>
              <a:endParaRPr lang="ko-KR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94B7EF2-4907-439D-9159-1B43EF61D397}"/>
                </a:ext>
              </a:extLst>
            </p:cNvPr>
            <p:cNvSpPr txBox="1"/>
            <p:nvPr/>
          </p:nvSpPr>
          <p:spPr>
            <a:xfrm>
              <a:off x="3995936" y="4008584"/>
              <a:ext cx="2123646" cy="871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n-MN" sz="14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оршин суугч апп-аа гар </a:t>
              </a:r>
            </a:p>
            <a:p>
              <a:r>
                <a:rPr lang="mn-MN" sz="14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утсандаа суулган СӨХ-рүүгээ </a:t>
              </a:r>
            </a:p>
            <a:p>
              <a:r>
                <a:rPr lang="mn-MN" sz="14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хүсэлтээ илгээж, СӨХ нь </a:t>
              </a:r>
            </a:p>
            <a:p>
              <a:r>
                <a:rPr lang="mn-MN" sz="14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өөрийн оршин суугчийг </a:t>
              </a:r>
            </a:p>
            <a:p>
              <a:r>
                <a:rPr lang="mn-MN" sz="14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батална.</a:t>
              </a:r>
              <a:endParaRPr lang="ko-KR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D82E391-5F75-4AB0-8B33-867682DB1413}"/>
                </a:ext>
              </a:extLst>
            </p:cNvPr>
            <p:cNvSpPr txBox="1"/>
            <p:nvPr/>
          </p:nvSpPr>
          <p:spPr>
            <a:xfrm>
              <a:off x="3995937" y="3797554"/>
              <a:ext cx="1800199" cy="229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n-MN" altLang="ko-KR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Хэрэглэгчийн хүсэлт</a:t>
              </a:r>
              <a:endParaRPr lang="ko-KR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214C717-8ED9-44D9-ABF5-FF6B798A2278}"/>
                </a:ext>
              </a:extLst>
            </p:cNvPr>
            <p:cNvSpPr txBox="1"/>
            <p:nvPr/>
          </p:nvSpPr>
          <p:spPr>
            <a:xfrm>
              <a:off x="3995936" y="2803949"/>
              <a:ext cx="212364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n-MN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СӨХ</a:t>
              </a:r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mn-MN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нь орон сууцыг бүртгэнэ.</a:t>
              </a:r>
            </a:p>
            <a:p>
              <a:r>
                <a:rPr lang="mn-MN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Бүртгэлд мөн тухайн байрны </a:t>
              </a:r>
            </a:p>
            <a:p>
              <a:r>
                <a:rPr lang="mn-MN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тоотууд, оршин суугчид </a:t>
              </a:r>
            </a:p>
            <a:p>
              <a:r>
                <a:rPr lang="mn-MN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харагдана.</a:t>
              </a:r>
              <a:endParaRPr lang="ko-KR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016B26A-0E83-4EDB-AAB6-ED0967EC27F4}"/>
                </a:ext>
              </a:extLst>
            </p:cNvPr>
            <p:cNvSpPr txBox="1"/>
            <p:nvPr/>
          </p:nvSpPr>
          <p:spPr>
            <a:xfrm>
              <a:off x="3995937" y="2592919"/>
              <a:ext cx="1800199" cy="229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n-MN" altLang="ko-KR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Орон сууц</a:t>
              </a:r>
              <a:endParaRPr lang="ko-KR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BB76ABD-2242-4DE1-B087-57ED024F66AA}"/>
                </a:ext>
              </a:extLst>
            </p:cNvPr>
            <p:cNvSpPr/>
            <p:nvPr/>
          </p:nvSpPr>
          <p:spPr>
            <a:xfrm>
              <a:off x="3392122" y="1559698"/>
              <a:ext cx="531721" cy="53172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" name="Pie 24">
              <a:extLst>
                <a:ext uri="{FF2B5EF4-FFF2-40B4-BE49-F238E27FC236}">
                  <a16:creationId xmlns:a16="http://schemas.microsoft.com/office/drawing/2014/main" id="{B3A021AC-4618-45A2-A7C7-A209F99C5C57}"/>
                </a:ext>
              </a:extLst>
            </p:cNvPr>
            <p:cNvSpPr/>
            <p:nvPr/>
          </p:nvSpPr>
          <p:spPr>
            <a:xfrm>
              <a:off x="3508714" y="1677117"/>
              <a:ext cx="298536" cy="296883"/>
            </a:xfrm>
            <a:custGeom>
              <a:avLst/>
              <a:gdLst/>
              <a:ahLst/>
              <a:cxnLst/>
              <a:rect l="l" t="t" r="r" b="b"/>
              <a:pathLst>
                <a:path w="3228711" h="3210836">
                  <a:moveTo>
                    <a:pt x="351626" y="695968"/>
                  </a:moveTo>
                  <a:lnTo>
                    <a:pt x="1548007" y="1678300"/>
                  </a:lnTo>
                  <a:lnTo>
                    <a:pt x="236194" y="2500159"/>
                  </a:lnTo>
                  <a:cubicBezTo>
                    <a:pt x="-116985" y="1936431"/>
                    <a:pt x="-70514" y="1210092"/>
                    <a:pt x="351626" y="695968"/>
                  </a:cubicBezTo>
                  <a:close/>
                  <a:moveTo>
                    <a:pt x="1957429" y="262366"/>
                  </a:moveTo>
                  <a:cubicBezTo>
                    <a:pt x="2634256" y="359480"/>
                    <a:pt x="3156733" y="907132"/>
                    <a:pt x="3221913" y="1587776"/>
                  </a:cubicBezTo>
                  <a:cubicBezTo>
                    <a:pt x="3287093" y="2268421"/>
                    <a:pt x="2878048" y="2905277"/>
                    <a:pt x="2231953" y="3129078"/>
                  </a:cubicBezTo>
                  <a:cubicBezTo>
                    <a:pt x="1585858" y="3352879"/>
                    <a:pt x="870522" y="3105497"/>
                    <a:pt x="500715" y="2530372"/>
                  </a:cubicBezTo>
                  <a:lnTo>
                    <a:pt x="1746987" y="1729019"/>
                  </a:lnTo>
                  <a:close/>
                  <a:moveTo>
                    <a:pt x="1604447" y="200"/>
                  </a:moveTo>
                  <a:cubicBezTo>
                    <a:pt x="1665125" y="-778"/>
                    <a:pt x="1726175" y="1809"/>
                    <a:pt x="1787307" y="8072"/>
                  </a:cubicBezTo>
                  <a:lnTo>
                    <a:pt x="1629532" y="1548011"/>
                  </a:lnTo>
                  <a:lnTo>
                    <a:pt x="483856" y="506987"/>
                  </a:lnTo>
                  <a:cubicBezTo>
                    <a:pt x="773141" y="188622"/>
                    <a:pt x="1179697" y="7051"/>
                    <a:pt x="1604447" y="20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7CE32AF-9C4E-4A0E-9A82-9CF54BB4D280}"/>
                </a:ext>
              </a:extLst>
            </p:cNvPr>
            <p:cNvSpPr/>
            <p:nvPr/>
          </p:nvSpPr>
          <p:spPr>
            <a:xfrm>
              <a:off x="3392122" y="2766856"/>
              <a:ext cx="531721" cy="53172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Round Same Side Corner Rectangle 6">
              <a:extLst>
                <a:ext uri="{FF2B5EF4-FFF2-40B4-BE49-F238E27FC236}">
                  <a16:creationId xmlns:a16="http://schemas.microsoft.com/office/drawing/2014/main" id="{B4D0C5BC-A69D-44BA-B93C-F8900C73C477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613085" y="2844235"/>
              <a:ext cx="89795" cy="360000"/>
            </a:xfrm>
            <a:custGeom>
              <a:avLst/>
              <a:gdLst/>
              <a:ahLst/>
              <a:cxnLst/>
              <a:rect l="l" t="t" r="r" b="b"/>
              <a:pathLst>
                <a:path w="1035916" h="4153123">
                  <a:moveTo>
                    <a:pt x="277501" y="3759099"/>
                  </a:moveTo>
                  <a:lnTo>
                    <a:pt x="758408" y="3759099"/>
                  </a:lnTo>
                  <a:lnTo>
                    <a:pt x="517954" y="4153123"/>
                  </a:lnTo>
                  <a:close/>
                  <a:moveTo>
                    <a:pt x="42612" y="2944898"/>
                  </a:moveTo>
                  <a:cubicBezTo>
                    <a:pt x="153922" y="2941505"/>
                    <a:pt x="246502" y="2889483"/>
                    <a:pt x="275675" y="2819018"/>
                  </a:cubicBezTo>
                  <a:cubicBezTo>
                    <a:pt x="304648" y="2892614"/>
                    <a:pt x="403763" y="2945872"/>
                    <a:pt x="521107" y="2945872"/>
                  </a:cubicBezTo>
                  <a:cubicBezTo>
                    <a:pt x="638453" y="2945872"/>
                    <a:pt x="737567" y="2892613"/>
                    <a:pt x="766540" y="2819017"/>
                  </a:cubicBezTo>
                  <a:cubicBezTo>
                    <a:pt x="795133" y="2888142"/>
                    <a:pt x="884783" y="2939514"/>
                    <a:pt x="993299" y="2944464"/>
                  </a:cubicBezTo>
                  <a:lnTo>
                    <a:pt x="776840" y="3657264"/>
                  </a:lnTo>
                  <a:lnTo>
                    <a:pt x="258940" y="3657264"/>
                  </a:lnTo>
                  <a:close/>
                  <a:moveTo>
                    <a:pt x="809102" y="564558"/>
                  </a:moveTo>
                  <a:lnTo>
                    <a:pt x="1035914" y="564558"/>
                  </a:lnTo>
                  <a:lnTo>
                    <a:pt x="1035915" y="2838682"/>
                  </a:lnTo>
                  <a:cubicBezTo>
                    <a:pt x="1029586" y="2840409"/>
                    <a:pt x="1023074" y="2840731"/>
                    <a:pt x="1016490" y="2840731"/>
                  </a:cubicBezTo>
                  <a:cubicBezTo>
                    <a:pt x="901952" y="2840731"/>
                    <a:pt x="809102" y="2743612"/>
                    <a:pt x="809101" y="2623810"/>
                  </a:cubicBezTo>
                  <a:close/>
                  <a:moveTo>
                    <a:pt x="310569" y="564558"/>
                  </a:moveTo>
                  <a:lnTo>
                    <a:pt x="725347" y="564558"/>
                  </a:lnTo>
                  <a:lnTo>
                    <a:pt x="725347" y="2633342"/>
                  </a:lnTo>
                  <a:cubicBezTo>
                    <a:pt x="725347" y="2747880"/>
                    <a:pt x="632496" y="2840731"/>
                    <a:pt x="517958" y="2840731"/>
                  </a:cubicBezTo>
                  <a:cubicBezTo>
                    <a:pt x="403420" y="2840731"/>
                    <a:pt x="310569" y="2747880"/>
                    <a:pt x="310569" y="2633342"/>
                  </a:cubicBezTo>
                  <a:close/>
                  <a:moveTo>
                    <a:pt x="0" y="564557"/>
                  </a:moveTo>
                  <a:lnTo>
                    <a:pt x="226813" y="564557"/>
                  </a:lnTo>
                  <a:lnTo>
                    <a:pt x="226813" y="2623810"/>
                  </a:lnTo>
                  <a:cubicBezTo>
                    <a:pt x="226813" y="2743612"/>
                    <a:pt x="133962" y="2840731"/>
                    <a:pt x="19424" y="2840730"/>
                  </a:cubicBezTo>
                  <a:cubicBezTo>
                    <a:pt x="12841" y="2840730"/>
                    <a:pt x="6329" y="2840409"/>
                    <a:pt x="0" y="2838682"/>
                  </a:cubicBezTo>
                  <a:close/>
                  <a:moveTo>
                    <a:pt x="71964" y="71964"/>
                  </a:moveTo>
                  <a:cubicBezTo>
                    <a:pt x="116427" y="27501"/>
                    <a:pt x="177852" y="0"/>
                    <a:pt x="245701" y="0"/>
                  </a:cubicBezTo>
                  <a:lnTo>
                    <a:pt x="790215" y="0"/>
                  </a:lnTo>
                  <a:cubicBezTo>
                    <a:pt x="925912" y="0"/>
                    <a:pt x="1035916" y="110004"/>
                    <a:pt x="1035916" y="245701"/>
                  </a:cubicBezTo>
                  <a:cubicBezTo>
                    <a:pt x="1035916" y="327601"/>
                    <a:pt x="1035915" y="409501"/>
                    <a:pt x="1035915" y="491401"/>
                  </a:cubicBezTo>
                  <a:lnTo>
                    <a:pt x="0" y="491401"/>
                  </a:lnTo>
                  <a:lnTo>
                    <a:pt x="0" y="245701"/>
                  </a:lnTo>
                  <a:cubicBezTo>
                    <a:pt x="0" y="177853"/>
                    <a:pt x="27501" y="116427"/>
                    <a:pt x="71964" y="719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843C2DA-89DE-40DE-936D-3B6FB1FEA34B}"/>
                </a:ext>
              </a:extLst>
            </p:cNvPr>
            <p:cNvSpPr/>
            <p:nvPr/>
          </p:nvSpPr>
          <p:spPr>
            <a:xfrm>
              <a:off x="3392122" y="3974014"/>
              <a:ext cx="531721" cy="53172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0" name="Parallelogram 15">
              <a:extLst>
                <a:ext uri="{FF2B5EF4-FFF2-40B4-BE49-F238E27FC236}">
                  <a16:creationId xmlns:a16="http://schemas.microsoft.com/office/drawing/2014/main" id="{0C462910-38D3-4759-B8A7-BCFD753A6234}"/>
                </a:ext>
              </a:extLst>
            </p:cNvPr>
            <p:cNvSpPr/>
            <p:nvPr/>
          </p:nvSpPr>
          <p:spPr>
            <a:xfrm rot="16200000">
              <a:off x="3512451" y="4062467"/>
              <a:ext cx="291063" cy="315065"/>
            </a:xfrm>
            <a:custGeom>
              <a:avLst/>
              <a:gdLst/>
              <a:ahLst/>
              <a:cxnLst/>
              <a:rect l="l" t="t" r="r" b="b"/>
              <a:pathLst>
                <a:path w="2993176" h="3240001">
                  <a:moveTo>
                    <a:pt x="1299907" y="647892"/>
                  </a:moveTo>
                  <a:lnTo>
                    <a:pt x="665509" y="1620000"/>
                  </a:lnTo>
                  <a:lnTo>
                    <a:pt x="1299907" y="2592108"/>
                  </a:lnTo>
                  <a:lnTo>
                    <a:pt x="634398" y="2592108"/>
                  </a:lnTo>
                  <a:lnTo>
                    <a:pt x="0" y="1620000"/>
                  </a:lnTo>
                  <a:lnTo>
                    <a:pt x="634398" y="647892"/>
                  </a:lnTo>
                  <a:close/>
                  <a:moveTo>
                    <a:pt x="2993176" y="1620001"/>
                  </a:moveTo>
                  <a:lnTo>
                    <a:pt x="1913056" y="3240001"/>
                  </a:lnTo>
                  <a:lnTo>
                    <a:pt x="1782206" y="3043749"/>
                  </a:lnTo>
                  <a:lnTo>
                    <a:pt x="1110064" y="3043749"/>
                  </a:lnTo>
                  <a:cubicBezTo>
                    <a:pt x="1089036" y="3096599"/>
                    <a:pt x="1037333" y="3133759"/>
                    <a:pt x="976952" y="3133759"/>
                  </a:cubicBezTo>
                  <a:cubicBezTo>
                    <a:pt x="923853" y="3133759"/>
                    <a:pt x="877466" y="3105022"/>
                    <a:pt x="854540" y="3061058"/>
                  </a:cubicBezTo>
                  <a:lnTo>
                    <a:pt x="302383" y="3169763"/>
                  </a:lnTo>
                  <a:lnTo>
                    <a:pt x="302383" y="2809723"/>
                  </a:lnTo>
                  <a:lnTo>
                    <a:pt x="854540" y="2918427"/>
                  </a:lnTo>
                  <a:cubicBezTo>
                    <a:pt x="877466" y="2874463"/>
                    <a:pt x="923853" y="2845727"/>
                    <a:pt x="976952" y="2845727"/>
                  </a:cubicBezTo>
                  <a:cubicBezTo>
                    <a:pt x="1037333" y="2845727"/>
                    <a:pt x="1089036" y="2882887"/>
                    <a:pt x="1110064" y="2935737"/>
                  </a:cubicBezTo>
                  <a:lnTo>
                    <a:pt x="1710190" y="2935737"/>
                  </a:lnTo>
                  <a:lnTo>
                    <a:pt x="832936" y="1620001"/>
                  </a:lnTo>
                  <a:lnTo>
                    <a:pt x="191305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33E32A3-C6B6-4442-A4E8-B8A4FCA5C8DA}"/>
                </a:ext>
              </a:extLst>
            </p:cNvPr>
            <p:cNvSpPr txBox="1"/>
            <p:nvPr/>
          </p:nvSpPr>
          <p:spPr>
            <a:xfrm>
              <a:off x="6948264" y="1622252"/>
              <a:ext cx="1800199" cy="871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n-MN" sz="14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СӨХ нь өөрийн </a:t>
              </a: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r>
                <a:rPr lang="mn-MN" sz="14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ажилтнуудыг </a:t>
              </a:r>
            </a:p>
            <a:p>
              <a:r>
                <a:rPr lang="mn-MN" sz="14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бүртгэн систем </a:t>
              </a: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r>
                <a:rPr lang="mn-MN" sz="14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хэрэглэх эрхийн </a:t>
              </a: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r>
                <a:rPr lang="mn-MN" sz="14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тохиргоог хийх юм.</a:t>
              </a:r>
              <a:endParaRPr lang="ko-KR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3E7913B-1F2F-4EC0-B073-7C767683C9C1}"/>
                </a:ext>
              </a:extLst>
            </p:cNvPr>
            <p:cNvSpPr txBox="1"/>
            <p:nvPr/>
          </p:nvSpPr>
          <p:spPr>
            <a:xfrm>
              <a:off x="6948265" y="1411222"/>
              <a:ext cx="1800199" cy="229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n-MN" altLang="ko-KR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Системийн хэрэглэгч</a:t>
              </a:r>
              <a:endParaRPr lang="ko-KR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3F6ABBF-C0AF-43B7-94AB-CE7160AB448E}"/>
                </a:ext>
              </a:extLst>
            </p:cNvPr>
            <p:cNvSpPr txBox="1"/>
            <p:nvPr/>
          </p:nvSpPr>
          <p:spPr>
            <a:xfrm>
              <a:off x="6876256" y="4008584"/>
              <a:ext cx="2160240" cy="711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n-MN" sz="14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Оршин суугчдын төлбөр </a:t>
              </a:r>
            </a:p>
            <a:p>
              <a:r>
                <a:rPr lang="mn-MN" sz="14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төлөлтийг, хянах, санхүүгийн үйл ажиллагааг хянах </a:t>
              </a:r>
            </a:p>
            <a:p>
              <a:r>
                <a:rPr lang="mn-MN" sz="14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зорилготой.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E3D1129-8B85-4A6D-9DB2-D570E60E11CA}"/>
                </a:ext>
              </a:extLst>
            </p:cNvPr>
            <p:cNvSpPr txBox="1"/>
            <p:nvPr/>
          </p:nvSpPr>
          <p:spPr>
            <a:xfrm>
              <a:off x="6948264" y="3820493"/>
              <a:ext cx="1800200" cy="229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n-MN" altLang="ko-KR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Санхүү</a:t>
              </a:r>
              <a:endParaRPr lang="ko-KR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4EF0637-80D3-4443-9099-AD106FE8B1CA}"/>
                </a:ext>
              </a:extLst>
            </p:cNvPr>
            <p:cNvSpPr txBox="1"/>
            <p:nvPr/>
          </p:nvSpPr>
          <p:spPr>
            <a:xfrm>
              <a:off x="6948264" y="2826888"/>
              <a:ext cx="1872294" cy="476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mn-MN" sz="14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СӨХ-н дэлгэрэнгүй </a:t>
              </a: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mn-MN" sz="14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Мэдээлэл харагдана. </a:t>
              </a:r>
              <a:endParaRPr lang="en-US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7586A20-0BFE-48CB-965B-3F005F6D3165}"/>
                </a:ext>
              </a:extLst>
            </p:cNvPr>
            <p:cNvSpPr txBox="1"/>
            <p:nvPr/>
          </p:nvSpPr>
          <p:spPr>
            <a:xfrm>
              <a:off x="6948265" y="2615858"/>
              <a:ext cx="1800199" cy="229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n-MN" altLang="ko-KR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СӨХ</a:t>
              </a:r>
              <a:endParaRPr lang="ko-KR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A58938F-1192-4ED8-B86F-93AD1D100D8E}"/>
                </a:ext>
              </a:extLst>
            </p:cNvPr>
            <p:cNvSpPr/>
            <p:nvPr/>
          </p:nvSpPr>
          <p:spPr>
            <a:xfrm>
              <a:off x="6344450" y="1559697"/>
              <a:ext cx="531721" cy="53172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85BE57E-757D-4201-964F-E34495C9DAFD}"/>
                </a:ext>
              </a:extLst>
            </p:cNvPr>
            <p:cNvSpPr/>
            <p:nvPr/>
          </p:nvSpPr>
          <p:spPr>
            <a:xfrm>
              <a:off x="6344450" y="2766855"/>
              <a:ext cx="531721" cy="53172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F3F3535-69E9-4DA7-91A4-15AE170FE2CF}"/>
                </a:ext>
              </a:extLst>
            </p:cNvPr>
            <p:cNvSpPr/>
            <p:nvPr/>
          </p:nvSpPr>
          <p:spPr>
            <a:xfrm>
              <a:off x="6344450" y="3974013"/>
              <a:ext cx="531721" cy="53172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3" name="Rectangle 9">
              <a:extLst>
                <a:ext uri="{FF2B5EF4-FFF2-40B4-BE49-F238E27FC236}">
                  <a16:creationId xmlns:a16="http://schemas.microsoft.com/office/drawing/2014/main" id="{0EE847BA-09BE-4CE8-82AD-B53AE41A5C2F}"/>
                </a:ext>
              </a:extLst>
            </p:cNvPr>
            <p:cNvSpPr/>
            <p:nvPr/>
          </p:nvSpPr>
          <p:spPr>
            <a:xfrm>
              <a:off x="6477946" y="2908811"/>
              <a:ext cx="264728" cy="247809"/>
            </a:xfrm>
            <a:custGeom>
              <a:avLst/>
              <a:gdLst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29618 w 3239999"/>
                <a:gd name="connsiteY32" fmla="*/ 2690698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2991331 w 3239999"/>
                <a:gd name="connsiteY3" fmla="*/ 2709748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29618 w 3239999"/>
                <a:gd name="connsiteY32" fmla="*/ 2690698 h 3032924"/>
                <a:gd name="connsiteX33" fmla="*/ 1576606 w 3239999"/>
                <a:gd name="connsiteY33" fmla="*/ 2776423 h 3032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239999" h="3032924">
                  <a:moveTo>
                    <a:pt x="1576606" y="2778202"/>
                  </a:moveTo>
                  <a:cubicBezTo>
                    <a:pt x="1576606" y="2778795"/>
                    <a:pt x="1663394" y="2792670"/>
                    <a:pt x="1663394" y="2778202"/>
                  </a:cubicBezTo>
                  <a:lnTo>
                    <a:pt x="1663394" y="2776423"/>
                  </a:lnTo>
                  <a:cubicBezTo>
                    <a:pt x="2185083" y="2605634"/>
                    <a:pt x="2444552" y="2500589"/>
                    <a:pt x="2991331" y="2709748"/>
                  </a:cubicBezTo>
                  <a:lnTo>
                    <a:pt x="3000856" y="526981"/>
                  </a:lnTo>
                  <a:lnTo>
                    <a:pt x="2855082" y="526981"/>
                  </a:lnTo>
                  <a:cubicBezTo>
                    <a:pt x="2857178" y="1175360"/>
                    <a:pt x="2859273" y="1823738"/>
                    <a:pt x="2861369" y="2472117"/>
                  </a:cubicBezTo>
                  <a:cubicBezTo>
                    <a:pt x="2483869" y="2318121"/>
                    <a:pt x="2052449" y="2439541"/>
                    <a:pt x="1663394" y="2765302"/>
                  </a:cubicBezTo>
                  <a:lnTo>
                    <a:pt x="1663394" y="526981"/>
                  </a:lnTo>
                  <a:lnTo>
                    <a:pt x="1663394" y="430441"/>
                  </a:lnTo>
                  <a:lnTo>
                    <a:pt x="1663394" y="402054"/>
                  </a:lnTo>
                  <a:cubicBezTo>
                    <a:pt x="1896442" y="149589"/>
                    <a:pt x="2115835" y="2106"/>
                    <a:pt x="2406065" y="22"/>
                  </a:cubicBezTo>
                  <a:cubicBezTo>
                    <a:pt x="2537987" y="-925"/>
                    <a:pt x="2684544" y="28169"/>
                    <a:pt x="2853673" y="91100"/>
                  </a:cubicBezTo>
                  <a:cubicBezTo>
                    <a:pt x="2854039" y="204214"/>
                    <a:pt x="2854404" y="317327"/>
                    <a:pt x="2854770" y="430441"/>
                  </a:cubicBezTo>
                  <a:lnTo>
                    <a:pt x="3120669" y="428517"/>
                  </a:lnTo>
                  <a:lnTo>
                    <a:pt x="3120669" y="738345"/>
                  </a:lnTo>
                  <a:lnTo>
                    <a:pt x="3239999" y="738345"/>
                  </a:lnTo>
                  <a:lnTo>
                    <a:pt x="3239999" y="3032924"/>
                  </a:lnTo>
                  <a:lnTo>
                    <a:pt x="0" y="3032924"/>
                  </a:lnTo>
                  <a:lnTo>
                    <a:pt x="0" y="738345"/>
                  </a:lnTo>
                  <a:lnTo>
                    <a:pt x="102477" y="738345"/>
                  </a:lnTo>
                  <a:lnTo>
                    <a:pt x="102477" y="428517"/>
                  </a:lnTo>
                  <a:lnTo>
                    <a:pt x="385229" y="430441"/>
                  </a:lnTo>
                  <a:cubicBezTo>
                    <a:pt x="385595" y="317327"/>
                    <a:pt x="385960" y="204214"/>
                    <a:pt x="386326" y="91100"/>
                  </a:cubicBezTo>
                  <a:cubicBezTo>
                    <a:pt x="555455" y="28169"/>
                    <a:pt x="702013" y="-925"/>
                    <a:pt x="833935" y="22"/>
                  </a:cubicBezTo>
                  <a:cubicBezTo>
                    <a:pt x="1124164" y="2106"/>
                    <a:pt x="1343558" y="149589"/>
                    <a:pt x="1576606" y="402054"/>
                  </a:cubicBezTo>
                  <a:lnTo>
                    <a:pt x="1576606" y="430441"/>
                  </a:lnTo>
                  <a:lnTo>
                    <a:pt x="1576606" y="526981"/>
                  </a:lnTo>
                  <a:lnTo>
                    <a:pt x="1576606" y="2765302"/>
                  </a:lnTo>
                  <a:cubicBezTo>
                    <a:pt x="1187550" y="2439541"/>
                    <a:pt x="756130" y="2318121"/>
                    <a:pt x="378630" y="2472117"/>
                  </a:cubicBezTo>
                  <a:lnTo>
                    <a:pt x="384918" y="526981"/>
                  </a:lnTo>
                  <a:lnTo>
                    <a:pt x="239143" y="526981"/>
                  </a:lnTo>
                  <a:lnTo>
                    <a:pt x="229618" y="2690698"/>
                  </a:lnTo>
                  <a:cubicBezTo>
                    <a:pt x="773243" y="2466244"/>
                    <a:pt x="1081748" y="2626096"/>
                    <a:pt x="1576606" y="277642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4" name="Rectangle 16">
              <a:extLst>
                <a:ext uri="{FF2B5EF4-FFF2-40B4-BE49-F238E27FC236}">
                  <a16:creationId xmlns:a16="http://schemas.microsoft.com/office/drawing/2014/main" id="{6A5891C9-6DB9-442D-82D5-0DAA8C93B21B}"/>
                </a:ext>
              </a:extLst>
            </p:cNvPr>
            <p:cNvSpPr/>
            <p:nvPr/>
          </p:nvSpPr>
          <p:spPr>
            <a:xfrm rot="2700000">
              <a:off x="6510029" y="4075710"/>
              <a:ext cx="200561" cy="359568"/>
            </a:xfrm>
            <a:custGeom>
              <a:avLst/>
              <a:gdLst/>
              <a:ahLst/>
              <a:cxnLst/>
              <a:rect l="l" t="t" r="r" b="b"/>
              <a:pathLst>
                <a:path w="2232248" h="4001999">
                  <a:moveTo>
                    <a:pt x="1116887" y="0"/>
                  </a:moveTo>
                  <a:cubicBezTo>
                    <a:pt x="1270748" y="4762"/>
                    <a:pt x="1433283" y="120651"/>
                    <a:pt x="1447291" y="308459"/>
                  </a:cubicBezTo>
                  <a:cubicBezTo>
                    <a:pt x="1483174" y="544979"/>
                    <a:pt x="1283237" y="603082"/>
                    <a:pt x="1339988" y="887363"/>
                  </a:cubicBezTo>
                  <a:lnTo>
                    <a:pt x="2232248" y="887363"/>
                  </a:lnTo>
                  <a:lnTo>
                    <a:pt x="2232248" y="1778237"/>
                  </a:lnTo>
                  <a:cubicBezTo>
                    <a:pt x="1956566" y="1829261"/>
                    <a:pt x="1897086" y="1634366"/>
                    <a:pt x="1663321" y="1669832"/>
                  </a:cubicBezTo>
                  <a:cubicBezTo>
                    <a:pt x="1475513" y="1683840"/>
                    <a:pt x="1359624" y="1846375"/>
                    <a:pt x="1354862" y="2000236"/>
                  </a:cubicBezTo>
                  <a:cubicBezTo>
                    <a:pt x="1358037" y="2135389"/>
                    <a:pt x="1477787" y="2334920"/>
                    <a:pt x="1701420" y="2336507"/>
                  </a:cubicBezTo>
                  <a:cubicBezTo>
                    <a:pt x="1972077" y="2308709"/>
                    <a:pt x="1932339" y="2176007"/>
                    <a:pt x="2232248" y="2187989"/>
                  </a:cubicBezTo>
                  <a:lnTo>
                    <a:pt x="2232248" y="3119611"/>
                  </a:lnTo>
                  <a:lnTo>
                    <a:pt x="1303259" y="3119611"/>
                  </a:lnTo>
                  <a:cubicBezTo>
                    <a:pt x="1289664" y="3424971"/>
                    <a:pt x="1423682" y="3383289"/>
                    <a:pt x="1451633" y="3655441"/>
                  </a:cubicBezTo>
                  <a:cubicBezTo>
                    <a:pt x="1450046" y="3879074"/>
                    <a:pt x="1250515" y="3998824"/>
                    <a:pt x="1115362" y="4001999"/>
                  </a:cubicBezTo>
                  <a:cubicBezTo>
                    <a:pt x="961501" y="3997237"/>
                    <a:pt x="798966" y="3881348"/>
                    <a:pt x="784958" y="3693540"/>
                  </a:cubicBezTo>
                  <a:cubicBezTo>
                    <a:pt x="749282" y="3458385"/>
                    <a:pt x="946712" y="3399594"/>
                    <a:pt x="892811" y="3119611"/>
                  </a:cubicBezTo>
                  <a:lnTo>
                    <a:pt x="0" y="3119611"/>
                  </a:lnTo>
                  <a:lnTo>
                    <a:pt x="0" y="2203607"/>
                  </a:lnTo>
                  <a:cubicBezTo>
                    <a:pt x="285884" y="2145799"/>
                    <a:pt x="343730" y="2346665"/>
                    <a:pt x="580754" y="2310706"/>
                  </a:cubicBezTo>
                  <a:cubicBezTo>
                    <a:pt x="768562" y="2296698"/>
                    <a:pt x="884451" y="2134163"/>
                    <a:pt x="889213" y="1980302"/>
                  </a:cubicBezTo>
                  <a:cubicBezTo>
                    <a:pt x="886038" y="1845149"/>
                    <a:pt x="766288" y="1645618"/>
                    <a:pt x="542655" y="1644031"/>
                  </a:cubicBezTo>
                  <a:cubicBezTo>
                    <a:pt x="268493" y="1672188"/>
                    <a:pt x="312817" y="1807984"/>
                    <a:pt x="0" y="1792208"/>
                  </a:cubicBezTo>
                  <a:lnTo>
                    <a:pt x="0" y="887363"/>
                  </a:lnTo>
                  <a:lnTo>
                    <a:pt x="928847" y="887363"/>
                  </a:lnTo>
                  <a:cubicBezTo>
                    <a:pt x="944034" y="576570"/>
                    <a:pt x="808718" y="620178"/>
                    <a:pt x="780616" y="346558"/>
                  </a:cubicBezTo>
                  <a:cubicBezTo>
                    <a:pt x="782203" y="122925"/>
                    <a:pt x="981734" y="3175"/>
                    <a:pt x="111688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5" name="Oval 21">
              <a:extLst>
                <a:ext uri="{FF2B5EF4-FFF2-40B4-BE49-F238E27FC236}">
                  <a16:creationId xmlns:a16="http://schemas.microsoft.com/office/drawing/2014/main" id="{ABCDDD4A-80CF-4489-B9CF-298E3C68E2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77914" y="1677117"/>
              <a:ext cx="283944" cy="286316"/>
            </a:xfrm>
            <a:custGeom>
              <a:avLst/>
              <a:gdLst/>
              <a:ahLst/>
              <a:cxnLst/>
              <a:rect l="l" t="t" r="r" b="b"/>
              <a:pathLst>
                <a:path w="1652142" h="1665940">
                  <a:moveTo>
                    <a:pt x="898689" y="548008"/>
                  </a:moveTo>
                  <a:cubicBezTo>
                    <a:pt x="737950" y="504938"/>
                    <a:pt x="572731" y="600328"/>
                    <a:pt x="529661" y="761066"/>
                  </a:cubicBezTo>
                  <a:cubicBezTo>
                    <a:pt x="486591" y="921805"/>
                    <a:pt x="581980" y="1087025"/>
                    <a:pt x="742719" y="1130094"/>
                  </a:cubicBezTo>
                  <a:cubicBezTo>
                    <a:pt x="903458" y="1173164"/>
                    <a:pt x="1068677" y="1077775"/>
                    <a:pt x="1111747" y="917036"/>
                  </a:cubicBezTo>
                  <a:cubicBezTo>
                    <a:pt x="1154817" y="756297"/>
                    <a:pt x="1059428" y="591077"/>
                    <a:pt x="898689" y="548008"/>
                  </a:cubicBezTo>
                  <a:close/>
                  <a:moveTo>
                    <a:pt x="952303" y="347916"/>
                  </a:moveTo>
                  <a:cubicBezTo>
                    <a:pt x="1223549" y="420596"/>
                    <a:pt x="1384519" y="699404"/>
                    <a:pt x="1311839" y="970650"/>
                  </a:cubicBezTo>
                  <a:cubicBezTo>
                    <a:pt x="1239159" y="1241896"/>
                    <a:pt x="960351" y="1402866"/>
                    <a:pt x="689105" y="1330186"/>
                  </a:cubicBezTo>
                  <a:cubicBezTo>
                    <a:pt x="417859" y="1257506"/>
                    <a:pt x="256889" y="978698"/>
                    <a:pt x="329569" y="707451"/>
                  </a:cubicBezTo>
                  <a:cubicBezTo>
                    <a:pt x="402249" y="436205"/>
                    <a:pt x="681057" y="275235"/>
                    <a:pt x="952303" y="347916"/>
                  </a:cubicBezTo>
                  <a:close/>
                  <a:moveTo>
                    <a:pt x="971799" y="275155"/>
                  </a:moveTo>
                  <a:cubicBezTo>
                    <a:pt x="660368" y="191707"/>
                    <a:pt x="340256" y="376524"/>
                    <a:pt x="256808" y="687955"/>
                  </a:cubicBezTo>
                  <a:cubicBezTo>
                    <a:pt x="173361" y="999387"/>
                    <a:pt x="358178" y="1319499"/>
                    <a:pt x="669609" y="1402947"/>
                  </a:cubicBezTo>
                  <a:cubicBezTo>
                    <a:pt x="981040" y="1486395"/>
                    <a:pt x="1301152" y="1301577"/>
                    <a:pt x="1384600" y="990146"/>
                  </a:cubicBezTo>
                  <a:cubicBezTo>
                    <a:pt x="1468047" y="678715"/>
                    <a:pt x="1283230" y="358603"/>
                    <a:pt x="971799" y="275155"/>
                  </a:cubicBezTo>
                  <a:close/>
                  <a:moveTo>
                    <a:pt x="1652142" y="394531"/>
                  </a:moveTo>
                  <a:lnTo>
                    <a:pt x="1649662" y="403784"/>
                  </a:lnTo>
                  <a:lnTo>
                    <a:pt x="1647140" y="399895"/>
                  </a:lnTo>
                  <a:close/>
                  <a:moveTo>
                    <a:pt x="1158157" y="65026"/>
                  </a:moveTo>
                  <a:lnTo>
                    <a:pt x="1154679" y="271718"/>
                  </a:lnTo>
                  <a:lnTo>
                    <a:pt x="1148331" y="270017"/>
                  </a:lnTo>
                  <a:cubicBezTo>
                    <a:pt x="1200055" y="299127"/>
                    <a:pt x="1246804" y="334821"/>
                    <a:pt x="1286346" y="377149"/>
                  </a:cubicBezTo>
                  <a:lnTo>
                    <a:pt x="1470353" y="331395"/>
                  </a:lnTo>
                  <a:lnTo>
                    <a:pt x="1588305" y="553229"/>
                  </a:lnTo>
                  <a:lnTo>
                    <a:pt x="1457194" y="671432"/>
                  </a:lnTo>
                  <a:cubicBezTo>
                    <a:pt x="1473630" y="731297"/>
                    <a:pt x="1481376" y="793983"/>
                    <a:pt x="1478595" y="857704"/>
                  </a:cubicBezTo>
                  <a:lnTo>
                    <a:pt x="1642362" y="948616"/>
                  </a:lnTo>
                  <a:lnTo>
                    <a:pt x="1577335" y="1191298"/>
                  </a:lnTo>
                  <a:lnTo>
                    <a:pt x="1378614" y="1187955"/>
                  </a:lnTo>
                  <a:cubicBezTo>
                    <a:pt x="1353489" y="1229936"/>
                    <a:pt x="1323048" y="1267799"/>
                    <a:pt x="1288939" y="1301599"/>
                  </a:cubicBezTo>
                  <a:lnTo>
                    <a:pt x="1354201" y="1471932"/>
                  </a:lnTo>
                  <a:lnTo>
                    <a:pt x="1148396" y="1616039"/>
                  </a:lnTo>
                  <a:lnTo>
                    <a:pt x="992294" y="1480516"/>
                  </a:lnTo>
                  <a:lnTo>
                    <a:pt x="1011291" y="1467215"/>
                  </a:lnTo>
                  <a:cubicBezTo>
                    <a:pt x="951500" y="1486565"/>
                    <a:pt x="888271" y="1495869"/>
                    <a:pt x="823805" y="1495510"/>
                  </a:cubicBezTo>
                  <a:lnTo>
                    <a:pt x="729193" y="1665940"/>
                  </a:lnTo>
                  <a:lnTo>
                    <a:pt x="486511" y="1600914"/>
                  </a:lnTo>
                  <a:lnTo>
                    <a:pt x="489790" y="1406012"/>
                  </a:lnTo>
                  <a:cubicBezTo>
                    <a:pt x="438364" y="1376702"/>
                    <a:pt x="391917" y="1340859"/>
                    <a:pt x="352658" y="1298452"/>
                  </a:cubicBezTo>
                  <a:lnTo>
                    <a:pt x="355803" y="1305197"/>
                  </a:lnTo>
                  <a:lnTo>
                    <a:pt x="152856" y="1344512"/>
                  </a:lnTo>
                  <a:lnTo>
                    <a:pt x="46675" y="1116809"/>
                  </a:lnTo>
                  <a:lnTo>
                    <a:pt x="183929" y="1005520"/>
                  </a:lnTo>
                  <a:cubicBezTo>
                    <a:pt x="169279" y="951824"/>
                    <a:pt x="161626" y="895865"/>
                    <a:pt x="161615" y="838915"/>
                  </a:cubicBezTo>
                  <a:lnTo>
                    <a:pt x="0" y="749197"/>
                  </a:lnTo>
                  <a:lnTo>
                    <a:pt x="65026" y="506515"/>
                  </a:lnTo>
                  <a:lnTo>
                    <a:pt x="250227" y="509630"/>
                  </a:lnTo>
                  <a:cubicBezTo>
                    <a:pt x="275353" y="465291"/>
                    <a:pt x="305693" y="424864"/>
                    <a:pt x="340015" y="388679"/>
                  </a:cubicBezTo>
                  <a:lnTo>
                    <a:pt x="277984" y="197357"/>
                  </a:lnTo>
                  <a:lnTo>
                    <a:pt x="491050" y="64219"/>
                  </a:lnTo>
                  <a:lnTo>
                    <a:pt x="639843" y="207726"/>
                  </a:lnTo>
                  <a:lnTo>
                    <a:pt x="638348" y="208660"/>
                  </a:lnTo>
                  <a:cubicBezTo>
                    <a:pt x="696840" y="190256"/>
                    <a:pt x="758594" y="181748"/>
                    <a:pt x="821488" y="182440"/>
                  </a:cubicBezTo>
                  <a:lnTo>
                    <a:pt x="815140" y="180739"/>
                  </a:lnTo>
                  <a:lnTo>
                    <a:pt x="91547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32B8F9A-FFF4-4216-830B-46C5658CCA1D}"/>
              </a:ext>
            </a:extLst>
          </p:cNvPr>
          <p:cNvSpPr/>
          <p:nvPr/>
        </p:nvSpPr>
        <p:spPr>
          <a:xfrm>
            <a:off x="878201" y="2174520"/>
            <a:ext cx="2126757" cy="212675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ADBA45C-CB85-43BC-BB18-A4433DD398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28" y="2322548"/>
            <a:ext cx="3259894" cy="198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3811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34C3CA7-E32D-4385-B4B8-3C384EEF2D2F}"/>
              </a:ext>
            </a:extLst>
          </p:cNvPr>
          <p:cNvSpPr/>
          <p:nvPr/>
        </p:nvSpPr>
        <p:spPr>
          <a:xfrm>
            <a:off x="-7183" y="2357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5438BDA3-F6E7-4647-B8D8-F41A77E91D80}"/>
              </a:ext>
            </a:extLst>
          </p:cNvPr>
          <p:cNvSpPr txBox="1">
            <a:spLocks/>
          </p:cNvSpPr>
          <p:nvPr/>
        </p:nvSpPr>
        <p:spPr>
          <a:xfrm>
            <a:off x="4758094" y="0"/>
            <a:ext cx="2675812" cy="3840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Arial" pitchFamily="34" charset="0"/>
              </a:defRPr>
            </a:lvl1pPr>
            <a:lvl2pPr marL="60958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mn-MN" altLang="ko-KR" sz="2400" b="1" dirty="0">
                <a:latin typeface="Arial" panose="020B0604020202020204" pitchFamily="34" charset="0"/>
              </a:rPr>
              <a:t>СӨХ-Н МЭДЭЭЛЭЛ</a:t>
            </a:r>
            <a:endParaRPr lang="en-US" altLang="ko-KR" sz="2400" b="1" dirty="0">
              <a:latin typeface="Arial" panose="020B0604020202020204" pitchFamily="34" charset="0"/>
            </a:endParaRPr>
          </a:p>
        </p:txBody>
      </p:sp>
      <p:pic>
        <p:nvPicPr>
          <p:cNvPr id="7" name="Picture Placeholder 9">
            <a:extLst>
              <a:ext uri="{FF2B5EF4-FFF2-40B4-BE49-F238E27FC236}">
                <a16:creationId xmlns:a16="http://schemas.microsoft.com/office/drawing/2014/main" id="{E70B8BF7-DD38-4AC4-89E6-D10EA32EC6C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3007" b="3007"/>
          <a:stretch>
            <a:fillRect/>
          </a:stretch>
        </p:blipFill>
        <p:spPr>
          <a:xfrm>
            <a:off x="351506" y="672238"/>
            <a:ext cx="11488988" cy="58099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825392-8759-42EE-A7D5-A8D06A2A77ED}"/>
              </a:ext>
            </a:extLst>
          </p:cNvPr>
          <p:cNvSpPr txBox="1"/>
          <p:nvPr/>
        </p:nvSpPr>
        <p:spPr>
          <a:xfrm>
            <a:off x="5628443" y="2500221"/>
            <a:ext cx="5690893" cy="21067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07000"/>
              </a:lnSpc>
              <a:spcAft>
                <a:spcPts val="1067"/>
              </a:spcAft>
            </a:pPr>
            <a:r>
              <a:rPr lang="mn-MN" sz="21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Тус цонхон дээр СӨХ-н дэлгэрэнгүй мэдээлэл       харагдана.   </a:t>
            </a:r>
          </a:p>
          <a:p>
            <a:pPr>
              <a:lnSpc>
                <a:spcPct val="107000"/>
              </a:lnSpc>
              <a:spcAft>
                <a:spcPts val="1067"/>
              </a:spcAft>
            </a:pPr>
            <a:r>
              <a:rPr lang="mn-MN" sz="21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Тус СӨХ-н мэдээлэл болон банкны дансны                мэдээллийг засах, </a:t>
            </a:r>
          </a:p>
          <a:p>
            <a:pPr>
              <a:lnSpc>
                <a:spcPct val="107000"/>
              </a:lnSpc>
              <a:spcAft>
                <a:spcPts val="1067"/>
              </a:spcAft>
            </a:pPr>
            <a:r>
              <a:rPr lang="mn-MN" sz="2133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Мессеж эрхийг харах боломжтой. </a:t>
            </a:r>
            <a:endParaRPr lang="en-US" sz="2133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80773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93368-900C-4199-A741-C0DEE27E5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D97B49-9C4D-4B00-9635-C209A97C48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B8AF03-9065-494B-BF9D-004987E9064B}"/>
              </a:ext>
            </a:extLst>
          </p:cNvPr>
          <p:cNvSpPr/>
          <p:nvPr/>
        </p:nvSpPr>
        <p:spPr>
          <a:xfrm>
            <a:off x="-7183" y="2357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11B2E4-5E8B-400C-9DBD-22514771E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828" y="801272"/>
            <a:ext cx="10004935" cy="5793320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429317C-ABB0-4A5C-8191-503C184213B0}"/>
              </a:ext>
            </a:extLst>
          </p:cNvPr>
          <p:cNvSpPr/>
          <p:nvPr/>
        </p:nvSpPr>
        <p:spPr>
          <a:xfrm>
            <a:off x="4500504" y="0"/>
            <a:ext cx="3302967" cy="36512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2F42A562-8415-4829-8731-FAEB01763C43}"/>
              </a:ext>
            </a:extLst>
          </p:cNvPr>
          <p:cNvSpPr txBox="1">
            <a:spLocks/>
          </p:cNvSpPr>
          <p:nvPr/>
        </p:nvSpPr>
        <p:spPr>
          <a:xfrm>
            <a:off x="4500505" y="-91823"/>
            <a:ext cx="3190990" cy="530327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mn-MN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Статистик цэс</a:t>
            </a:r>
            <a:endParaRPr lang="ko-KR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17370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8D4912-F735-4CE9-A6C4-89EABBE7AA68}"/>
              </a:ext>
            </a:extLst>
          </p:cNvPr>
          <p:cNvSpPr/>
          <p:nvPr/>
        </p:nvSpPr>
        <p:spPr>
          <a:xfrm>
            <a:off x="-7183" y="2357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Placeholder 23"/>
          <p:cNvPicPr>
            <a:picLocks noGrp="1" noChangeAspect="1"/>
          </p:cNvPicPr>
          <p:nvPr>
            <p:ph type="pic" idx="11"/>
          </p:nvPr>
        </p:nvPicPr>
        <p:blipFill rotWithShape="1">
          <a:blip r:embed="rId3"/>
          <a:srcRect l="372" r="-333"/>
          <a:stretch/>
        </p:blipFill>
        <p:spPr>
          <a:xfrm>
            <a:off x="174543" y="640402"/>
            <a:ext cx="11842913" cy="5858052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CAC7EDD-B2D7-4722-B7E5-98268605FF51}"/>
              </a:ext>
            </a:extLst>
          </p:cNvPr>
          <p:cNvSpPr/>
          <p:nvPr/>
        </p:nvSpPr>
        <p:spPr>
          <a:xfrm>
            <a:off x="4500504" y="0"/>
            <a:ext cx="3302967" cy="36512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 Placeholder 13"/>
          <p:cNvSpPr txBox="1">
            <a:spLocks/>
          </p:cNvSpPr>
          <p:nvPr/>
        </p:nvSpPr>
        <p:spPr>
          <a:xfrm>
            <a:off x="4822214" y="-78758"/>
            <a:ext cx="3114423" cy="452761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mn-MN" sz="2800" b="1" dirty="0">
                <a:latin typeface="Arial" panose="020B0604020202020204" pitchFamily="34" charset="0"/>
                <a:cs typeface="Arial" panose="020B0604020202020204" pitchFamily="34" charset="0"/>
              </a:rPr>
              <a:t>Орон сууц цэс</a:t>
            </a:r>
            <a:endParaRPr lang="en-US" altLang="ko-K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10525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46E97BE-A60F-439F-86AC-1ECF7F09A7E4}"/>
              </a:ext>
            </a:extLst>
          </p:cNvPr>
          <p:cNvSpPr/>
          <p:nvPr/>
        </p:nvSpPr>
        <p:spPr>
          <a:xfrm>
            <a:off x="-7183" y="2357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Isosceles Triangle 7"/>
          <p:cNvSpPr/>
          <p:nvPr/>
        </p:nvSpPr>
        <p:spPr>
          <a:xfrm rot="16200000">
            <a:off x="6556053" y="3890499"/>
            <a:ext cx="443720" cy="382517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11" name="TextBox 10"/>
          <p:cNvSpPr txBox="1"/>
          <p:nvPr/>
        </p:nvSpPr>
        <p:spPr>
          <a:xfrm>
            <a:off x="44591" y="2614240"/>
            <a:ext cx="3108474" cy="210358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mn-MN" sz="1867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Уг модуль нь оршин </a:t>
            </a:r>
            <a:endParaRPr lang="en-US" sz="1867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mn-MN" sz="1867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суугчдын төлбөр төлөлтийг </a:t>
            </a:r>
          </a:p>
          <a:p>
            <a:pPr algn="ctr"/>
            <a:r>
              <a:rPr lang="mn-MN" sz="1867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хянах, олноор нэхэмжлэх </a:t>
            </a:r>
          </a:p>
          <a:p>
            <a:pPr algn="ctr"/>
            <a:r>
              <a:rPr lang="mn-MN" sz="1867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үүсгэх, орлогын жагсаалт дээр СӨХ-н төлөлт болон зөрүүтэй нэхэмжлэхийн дүн, </a:t>
            </a:r>
          </a:p>
          <a:p>
            <a:pPr algn="ctr"/>
            <a:r>
              <a:rPr lang="mn-MN" sz="1867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засах боломжтой</a:t>
            </a:r>
            <a:r>
              <a:rPr lang="en-US" altLang="ko-KR" sz="18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</a:t>
            </a:r>
            <a:endParaRPr lang="ko-KR" altLang="en-US" sz="1867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169328" y="1242874"/>
            <a:ext cx="8926309" cy="5072199"/>
            <a:chOff x="1525158" y="3004002"/>
            <a:chExt cx="5972175" cy="2948305"/>
          </a:xfrm>
        </p:grpSpPr>
        <p:grpSp>
          <p:nvGrpSpPr>
            <p:cNvPr id="22" name="Group 21"/>
            <p:cNvGrpSpPr/>
            <p:nvPr/>
          </p:nvGrpSpPr>
          <p:grpSpPr>
            <a:xfrm>
              <a:off x="1525158" y="3004002"/>
              <a:ext cx="5972175" cy="2948305"/>
              <a:chOff x="1585912" y="1097597"/>
              <a:chExt cx="5972175" cy="2948305"/>
            </a:xfrm>
          </p:grpSpPr>
          <p:pic>
            <p:nvPicPr>
              <p:cNvPr id="25" name="Picture 24"/>
              <p:cNvPicPr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85912" y="1097597"/>
                <a:ext cx="5972175" cy="2948305"/>
              </a:xfrm>
              <a:prstGeom prst="rect">
                <a:avLst/>
              </a:prstGeom>
            </p:spPr>
          </p:pic>
          <p:sp>
            <p:nvSpPr>
              <p:cNvPr id="26" name="Rectangle 25"/>
              <p:cNvSpPr/>
              <p:nvPr/>
            </p:nvSpPr>
            <p:spPr>
              <a:xfrm>
                <a:off x="2566107" y="1451333"/>
                <a:ext cx="4795520" cy="209550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400" dirty="0"/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2505353" y="3856914"/>
              <a:ext cx="4795520" cy="18161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505353" y="3856914"/>
              <a:ext cx="4795520" cy="2540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 dirty="0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6686E3FA-78C8-4AFA-B729-51D3CA9E892D}"/>
              </a:ext>
            </a:extLst>
          </p:cNvPr>
          <p:cNvSpPr/>
          <p:nvPr/>
        </p:nvSpPr>
        <p:spPr>
          <a:xfrm>
            <a:off x="4500504" y="0"/>
            <a:ext cx="3302967" cy="36512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83B9B9F4-5DA6-472E-B4B7-4BCC3E81D406}"/>
              </a:ext>
            </a:extLst>
          </p:cNvPr>
          <p:cNvSpPr txBox="1">
            <a:spLocks/>
          </p:cNvSpPr>
          <p:nvPr/>
        </p:nvSpPr>
        <p:spPr>
          <a:xfrm>
            <a:off x="5313867" y="-43819"/>
            <a:ext cx="1676240" cy="452761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mn-MN" altLang="ko-KR" sz="2800" b="1" dirty="0">
                <a:latin typeface="Arial" panose="020B0604020202020204" pitchFamily="34" charset="0"/>
                <a:cs typeface="Arial" panose="020B0604020202020204" pitchFamily="34" charset="0"/>
              </a:rPr>
              <a:t>САНХҮҮ</a:t>
            </a:r>
            <a:endParaRPr lang="en-US" altLang="ko-K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99304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63D358-6B14-4E55-9FA9-8DB075628B8D}"/>
              </a:ext>
            </a:extLst>
          </p:cNvPr>
          <p:cNvSpPr/>
          <p:nvPr/>
        </p:nvSpPr>
        <p:spPr>
          <a:xfrm>
            <a:off x="-7183" y="2357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EA10D27-C61C-4CDE-913D-C9D51360F128}"/>
              </a:ext>
            </a:extLst>
          </p:cNvPr>
          <p:cNvSpPr/>
          <p:nvPr/>
        </p:nvSpPr>
        <p:spPr>
          <a:xfrm>
            <a:off x="1357652" y="1580481"/>
            <a:ext cx="1378791" cy="1378789"/>
          </a:xfrm>
          <a:prstGeom prst="ellipse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83AB598-1A55-48BC-84B1-42B91CB8C064}"/>
              </a:ext>
            </a:extLst>
          </p:cNvPr>
          <p:cNvGraphicFramePr/>
          <p:nvPr/>
        </p:nvGraphicFramePr>
        <p:xfrm>
          <a:off x="886810" y="1153979"/>
          <a:ext cx="2232096" cy="2197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DA2D120A-2579-4E8B-99BF-7309F74C46C8}"/>
              </a:ext>
            </a:extLst>
          </p:cNvPr>
          <p:cNvSpPr/>
          <p:nvPr/>
        </p:nvSpPr>
        <p:spPr>
          <a:xfrm>
            <a:off x="4071190" y="1580481"/>
            <a:ext cx="1378791" cy="1378789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4D0B0BD-0392-4671-89B5-D649C421E645}"/>
              </a:ext>
            </a:extLst>
          </p:cNvPr>
          <p:cNvSpPr/>
          <p:nvPr/>
        </p:nvSpPr>
        <p:spPr>
          <a:xfrm>
            <a:off x="6784727" y="1580481"/>
            <a:ext cx="1378791" cy="1378789"/>
          </a:xfrm>
          <a:prstGeom prst="ellipse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FE00E80-A9D0-4F9F-93BE-5A5FE9FE46B2}"/>
              </a:ext>
            </a:extLst>
          </p:cNvPr>
          <p:cNvSpPr/>
          <p:nvPr/>
        </p:nvSpPr>
        <p:spPr>
          <a:xfrm>
            <a:off x="9498264" y="1580481"/>
            <a:ext cx="1378791" cy="1378789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8846438-B104-43AE-BB7E-4C4DDD6F380C}"/>
              </a:ext>
            </a:extLst>
          </p:cNvPr>
          <p:cNvGrpSpPr/>
          <p:nvPr/>
        </p:nvGrpSpPr>
        <p:grpSpPr>
          <a:xfrm>
            <a:off x="475561" y="3841716"/>
            <a:ext cx="1684001" cy="1867885"/>
            <a:chOff x="735359" y="3484100"/>
            <a:chExt cx="851170" cy="99538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51B7B68-5E05-405E-BE7F-347291FA822B}"/>
                </a:ext>
              </a:extLst>
            </p:cNvPr>
            <p:cNvSpPr txBox="1"/>
            <p:nvPr/>
          </p:nvSpPr>
          <p:spPr>
            <a:xfrm>
              <a:off x="735359" y="3484100"/>
              <a:ext cx="851170" cy="16401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mn-MN" altLang="ko-KR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Цэвэрлэгээ</a:t>
              </a:r>
              <a:endParaRPr lang="ko-KR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B5F1075-7F8F-4660-9AC3-E73FF8939BA9}"/>
                </a:ext>
              </a:extLst>
            </p:cNvPr>
            <p:cNvSpPr txBox="1"/>
            <p:nvPr/>
          </p:nvSpPr>
          <p:spPr>
            <a:xfrm>
              <a:off x="735359" y="3703823"/>
              <a:ext cx="851170" cy="2788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mn-MN" altLang="ko-KR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Харуул хамгаалалт</a:t>
              </a:r>
              <a:endParaRPr lang="ko-KR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FE0BD7-2D34-48C9-BE34-8A024D8622B4}"/>
                </a:ext>
              </a:extLst>
            </p:cNvPr>
            <p:cNvSpPr txBox="1"/>
            <p:nvPr/>
          </p:nvSpPr>
          <p:spPr>
            <a:xfrm>
              <a:off x="735359" y="3980945"/>
              <a:ext cx="851170" cy="2788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mn-MN" altLang="ko-KR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Тоглоомын талбай</a:t>
              </a:r>
              <a:endParaRPr lang="ko-KR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32AB77C-E643-4836-90D6-B105C7AE5383}"/>
                </a:ext>
              </a:extLst>
            </p:cNvPr>
            <p:cNvSpPr txBox="1"/>
            <p:nvPr/>
          </p:nvSpPr>
          <p:spPr>
            <a:xfrm>
              <a:off x="735359" y="4315474"/>
              <a:ext cx="851170" cy="16401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mn-MN" altLang="ko-KR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Лифт</a:t>
              </a:r>
              <a:endParaRPr lang="ko-KR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0A9676FA-CB69-4F98-9EB2-F8D1FB3B5C32}"/>
              </a:ext>
            </a:extLst>
          </p:cNvPr>
          <p:cNvGraphicFramePr/>
          <p:nvPr/>
        </p:nvGraphicFramePr>
        <p:xfrm>
          <a:off x="1858178" y="3632425"/>
          <a:ext cx="3679957" cy="2452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0F151DEA-AA71-4D7C-B897-9D043FF5286A}"/>
              </a:ext>
            </a:extLst>
          </p:cNvPr>
          <p:cNvSpPr txBox="1"/>
          <p:nvPr/>
        </p:nvSpPr>
        <p:spPr>
          <a:xfrm>
            <a:off x="5538134" y="3761884"/>
            <a:ext cx="6509185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mn-MN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Уг цэс нь оршин суугчдаас ирсэн санал хүсэлтийг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mn-MN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Хүлээн авах, Хуваарилах, Танилцах, Шийдсэн гэх 4 төлөвтэй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mn-MN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mn-MN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хүлээж авах, хуваарилах, танилцах, шийдвэрлэх </a:t>
            </a:r>
          </a:p>
          <a:p>
            <a:pPr algn="ctr"/>
            <a:r>
              <a:rPr lang="mn-MN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зорилготой. Тухайн функц нь хэрэглэгчдийн гаргасан</a:t>
            </a:r>
          </a:p>
          <a:p>
            <a:pPr algn="ctr"/>
            <a:r>
              <a:rPr lang="mn-MN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санал хүсэлтийг, цаг алдалгүй шийдвэрлэх мөн хэрэглэгч </a:t>
            </a:r>
          </a:p>
          <a:p>
            <a:pPr algn="ctr"/>
            <a:r>
              <a:rPr lang="mn-MN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өөрийн санал, хүсэлтийг шийдвэрлэгдсэн эсэхийг хянах </a:t>
            </a:r>
          </a:p>
          <a:p>
            <a:pPr algn="ctr"/>
            <a:r>
              <a:rPr lang="mn-MN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боломжийг олгодог.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US" altLang="ko-KR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Chart 42">
            <a:extLst>
              <a:ext uri="{FF2B5EF4-FFF2-40B4-BE49-F238E27FC236}">
                <a16:creationId xmlns:a16="http://schemas.microsoft.com/office/drawing/2014/main" id="{E69E6D15-E7CF-44DC-91F2-C8F5014F6B4D}"/>
              </a:ext>
            </a:extLst>
          </p:cNvPr>
          <p:cNvGraphicFramePr/>
          <p:nvPr/>
        </p:nvGraphicFramePr>
        <p:xfrm>
          <a:off x="3698157" y="1153979"/>
          <a:ext cx="2232096" cy="2197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Chart 42">
            <a:extLst>
              <a:ext uri="{FF2B5EF4-FFF2-40B4-BE49-F238E27FC236}">
                <a16:creationId xmlns:a16="http://schemas.microsoft.com/office/drawing/2014/main" id="{3D5D2B5D-52B1-423D-A0EF-0AEDB9D56F5D}"/>
              </a:ext>
            </a:extLst>
          </p:cNvPr>
          <p:cNvGraphicFramePr/>
          <p:nvPr/>
        </p:nvGraphicFramePr>
        <p:xfrm>
          <a:off x="6426849" y="1153979"/>
          <a:ext cx="2232096" cy="2197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Chart 42">
            <a:extLst>
              <a:ext uri="{FF2B5EF4-FFF2-40B4-BE49-F238E27FC236}">
                <a16:creationId xmlns:a16="http://schemas.microsoft.com/office/drawing/2014/main" id="{BEDC60FF-7AFD-43C7-9182-07F4AB136AA2}"/>
              </a:ext>
            </a:extLst>
          </p:cNvPr>
          <p:cNvGraphicFramePr/>
          <p:nvPr/>
        </p:nvGraphicFramePr>
        <p:xfrm>
          <a:off x="9155542" y="1153979"/>
          <a:ext cx="2232096" cy="2197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D7110FEB-9D4B-4820-8B67-A0B06BD6FC00}"/>
              </a:ext>
            </a:extLst>
          </p:cNvPr>
          <p:cNvSpPr txBox="1"/>
          <p:nvPr/>
        </p:nvSpPr>
        <p:spPr>
          <a:xfrm>
            <a:off x="6496997" y="1770114"/>
            <a:ext cx="115551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35%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A70897-1A96-4D44-86E1-D805E4C57A68}"/>
              </a:ext>
            </a:extLst>
          </p:cNvPr>
          <p:cNvSpPr txBox="1"/>
          <p:nvPr/>
        </p:nvSpPr>
        <p:spPr>
          <a:xfrm>
            <a:off x="9214772" y="1770114"/>
            <a:ext cx="115551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70%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0C29EBF-AD56-43F5-9D4D-692E2C058BB3}"/>
              </a:ext>
            </a:extLst>
          </p:cNvPr>
          <p:cNvSpPr txBox="1"/>
          <p:nvPr/>
        </p:nvSpPr>
        <p:spPr>
          <a:xfrm>
            <a:off x="1061451" y="1770114"/>
            <a:ext cx="115551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60%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94F1CC-9739-47F1-BD31-ADB78C2256AA}"/>
              </a:ext>
            </a:extLst>
          </p:cNvPr>
          <p:cNvSpPr txBox="1"/>
          <p:nvPr/>
        </p:nvSpPr>
        <p:spPr>
          <a:xfrm>
            <a:off x="3779224" y="1770114"/>
            <a:ext cx="115551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80%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B869BB-2582-4ABC-9589-6C3F608B32AB}"/>
              </a:ext>
            </a:extLst>
          </p:cNvPr>
          <p:cNvSpPr/>
          <p:nvPr/>
        </p:nvSpPr>
        <p:spPr>
          <a:xfrm>
            <a:off x="4500504" y="0"/>
            <a:ext cx="3302967" cy="36512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87832617-360D-44A4-B563-8DB50C61D203}"/>
              </a:ext>
            </a:extLst>
          </p:cNvPr>
          <p:cNvSpPr txBox="1">
            <a:spLocks/>
          </p:cNvSpPr>
          <p:nvPr/>
        </p:nvSpPr>
        <p:spPr>
          <a:xfrm>
            <a:off x="4572000" y="-43819"/>
            <a:ext cx="3471169" cy="452761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mn-MN" altLang="ko-KR" sz="2800" b="1" dirty="0">
                <a:latin typeface="Arial" panose="020B0604020202020204" pitchFamily="34" charset="0"/>
                <a:cs typeface="Arial" panose="020B0604020202020204" pitchFamily="34" charset="0"/>
              </a:rPr>
              <a:t>САНАЛ ХҮСЭЛТ</a:t>
            </a:r>
            <a:endParaRPr lang="en-US" altLang="ko-K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10853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AE9BAEA-E3F3-481A-BA46-F5743021659C}"/>
              </a:ext>
            </a:extLst>
          </p:cNvPr>
          <p:cNvSpPr/>
          <p:nvPr/>
        </p:nvSpPr>
        <p:spPr>
          <a:xfrm>
            <a:off x="-7183" y="2357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5E327C-6462-42BD-9588-8CAE7FF89374}"/>
              </a:ext>
            </a:extLst>
          </p:cNvPr>
          <p:cNvSpPr txBox="1"/>
          <p:nvPr/>
        </p:nvSpPr>
        <p:spPr>
          <a:xfrm>
            <a:off x="8016213" y="4464697"/>
            <a:ext cx="3418203" cy="12416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mn-MN" sz="18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 функц нь СӨХ нь оршин </a:t>
            </a:r>
          </a:p>
          <a:p>
            <a:pPr algn="ctr"/>
            <a:r>
              <a:rPr lang="mn-MN" sz="18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суугчдад албан ёсны мэдээлэл, мэдэгдлийг цаг алдалгүй </a:t>
            </a:r>
          </a:p>
          <a:p>
            <a:pPr algn="ctr"/>
            <a:r>
              <a:rPr lang="mn-MN" sz="18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хүргэх зорилготой.</a:t>
            </a:r>
            <a:endParaRPr lang="en-US" sz="1867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2CE764-84C9-4B3E-B9F7-13D4C4B3F770}"/>
              </a:ext>
            </a:extLst>
          </p:cNvPr>
          <p:cNvSpPr txBox="1"/>
          <p:nvPr/>
        </p:nvSpPr>
        <p:spPr>
          <a:xfrm>
            <a:off x="3810835" y="4116240"/>
            <a:ext cx="3418203" cy="210358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mn-MN" sz="18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СӨХ нь оршин суугчидтай </a:t>
            </a:r>
          </a:p>
          <a:p>
            <a:pPr algn="ctr"/>
            <a:r>
              <a:rPr lang="mn-MN" sz="18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нээлттэй болон хаалттай </a:t>
            </a:r>
          </a:p>
          <a:p>
            <a:pPr algn="ctr"/>
            <a:r>
              <a:rPr lang="mn-MN" sz="18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Байдлаар хийгдэх ажлуудыг </a:t>
            </a:r>
          </a:p>
          <a:p>
            <a:pPr algn="ctr"/>
            <a:r>
              <a:rPr lang="mn-MN" sz="18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хэлэлцүүлж оршин </a:t>
            </a:r>
          </a:p>
          <a:p>
            <a:pPr algn="ctr"/>
            <a:r>
              <a:rPr lang="mn-MN" sz="18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суугчдын сэтгэгдлийг </a:t>
            </a:r>
          </a:p>
          <a:p>
            <a:pPr algn="ctr"/>
            <a:r>
              <a:rPr lang="mn-MN" sz="18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хүлээн авах зорилготой.</a:t>
            </a:r>
            <a:endParaRPr lang="en-US" sz="2133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ko-KR" altLang="en-US" sz="1867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B6654A-B662-46B8-B07B-E47B24ADD6EC}"/>
              </a:ext>
            </a:extLst>
          </p:cNvPr>
          <p:cNvSpPr txBox="1"/>
          <p:nvPr/>
        </p:nvSpPr>
        <p:spPr>
          <a:xfrm>
            <a:off x="7968208" y="2180862"/>
            <a:ext cx="3696411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mn-MN" altLang="ko-KR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ЗАР</a:t>
            </a:r>
            <a:endParaRPr lang="ko-KR" alt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0D4457-B82D-4869-B2BB-2510E68C49B5}"/>
              </a:ext>
            </a:extLst>
          </p:cNvPr>
          <p:cNvSpPr txBox="1"/>
          <p:nvPr/>
        </p:nvSpPr>
        <p:spPr>
          <a:xfrm>
            <a:off x="3695735" y="2180862"/>
            <a:ext cx="3678464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mn-MN" altLang="ko-KR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ХЭЛЭЛЦҮҮЛЭГ</a:t>
            </a:r>
            <a:endParaRPr lang="ko-KR" altLang="en-US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Discussion icon - Download on Iconfinder on Iconfinder">
            <a:extLst>
              <a:ext uri="{FF2B5EF4-FFF2-40B4-BE49-F238E27FC236}">
                <a16:creationId xmlns:a16="http://schemas.microsoft.com/office/drawing/2014/main" id="{C9F9DD35-4788-44B0-8D64-BBE39EA2E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990" y="2719687"/>
            <a:ext cx="1211893" cy="1211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Mobile Ads Icon - Download in Line Style">
            <a:extLst>
              <a:ext uri="{FF2B5EF4-FFF2-40B4-BE49-F238E27FC236}">
                <a16:creationId xmlns:a16="http://schemas.microsoft.com/office/drawing/2014/main" id="{5BEC73F5-A48D-4B4E-A1F0-E882C978D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4621" y="2679821"/>
            <a:ext cx="1381388" cy="138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Placeholder 21">
            <a:extLst>
              <a:ext uri="{FF2B5EF4-FFF2-40B4-BE49-F238E27FC236}">
                <a16:creationId xmlns:a16="http://schemas.microsoft.com/office/drawing/2014/main" id="{93454373-779C-4BAC-AE65-51CECF17BA4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" t="14201" r="-2258" b="-907"/>
          <a:stretch/>
        </p:blipFill>
        <p:spPr>
          <a:xfrm>
            <a:off x="611464" y="1794806"/>
            <a:ext cx="2664806" cy="4116306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C06585C-948E-4619-A922-8330A12F5A30}"/>
              </a:ext>
            </a:extLst>
          </p:cNvPr>
          <p:cNvSpPr/>
          <p:nvPr/>
        </p:nvSpPr>
        <p:spPr>
          <a:xfrm>
            <a:off x="4057095" y="0"/>
            <a:ext cx="4121873" cy="36512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A60BF4D1-31C6-4357-814A-5B5E7E26E95C}"/>
              </a:ext>
            </a:extLst>
          </p:cNvPr>
          <p:cNvSpPr txBox="1">
            <a:spLocks/>
          </p:cNvSpPr>
          <p:nvPr/>
        </p:nvSpPr>
        <p:spPr>
          <a:xfrm>
            <a:off x="4358935" y="-61575"/>
            <a:ext cx="3968318" cy="452761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mn-MN" altLang="ko-KR" sz="2800" b="1" dirty="0">
                <a:latin typeface="Arial" panose="020B0604020202020204" pitchFamily="34" charset="0"/>
                <a:cs typeface="Arial" panose="020B0604020202020204" pitchFamily="34" charset="0"/>
              </a:rPr>
              <a:t>ХЭЛЭЛЦҮҮЛЭГ, ЗАР</a:t>
            </a:r>
            <a:endParaRPr lang="en-US" altLang="ko-K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6423328-F10B-45D6-90F9-19055C9039E6}"/>
              </a:ext>
            </a:extLst>
          </p:cNvPr>
          <p:cNvSpPr/>
          <p:nvPr/>
        </p:nvSpPr>
        <p:spPr>
          <a:xfrm>
            <a:off x="3695735" y="1597981"/>
            <a:ext cx="3678464" cy="4536489"/>
          </a:xfrm>
          <a:prstGeom prst="roundRect">
            <a:avLst/>
          </a:prstGeom>
          <a:noFill/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6634054-02F9-432D-9261-6900276AE752}"/>
              </a:ext>
            </a:extLst>
          </p:cNvPr>
          <p:cNvSpPr/>
          <p:nvPr/>
        </p:nvSpPr>
        <p:spPr>
          <a:xfrm>
            <a:off x="7977181" y="1597980"/>
            <a:ext cx="3678464" cy="4536489"/>
          </a:xfrm>
          <a:prstGeom prst="roundRect">
            <a:avLst/>
          </a:prstGeom>
          <a:noFill/>
          <a:ln w="9525" cap="flat" cmpd="sng" algn="ctr">
            <a:solidFill>
              <a:srgbClr val="ED7D3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99884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AE9BAEA-E3F3-481A-BA46-F5743021659C}"/>
              </a:ext>
            </a:extLst>
          </p:cNvPr>
          <p:cNvSpPr/>
          <p:nvPr/>
        </p:nvSpPr>
        <p:spPr>
          <a:xfrm>
            <a:off x="-7183" y="2357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7" name="Chart 4">
            <a:extLst>
              <a:ext uri="{FF2B5EF4-FFF2-40B4-BE49-F238E27FC236}">
                <a16:creationId xmlns:a16="http://schemas.microsoft.com/office/drawing/2014/main" id="{29BB3F85-171C-4BBA-BA9A-A8325AFD13F3}"/>
              </a:ext>
            </a:extLst>
          </p:cNvPr>
          <p:cNvGraphicFramePr/>
          <p:nvPr/>
        </p:nvGraphicFramePr>
        <p:xfrm>
          <a:off x="623392" y="1527919"/>
          <a:ext cx="11137237" cy="9811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CC06585C-948E-4619-A922-8330A12F5A30}"/>
              </a:ext>
            </a:extLst>
          </p:cNvPr>
          <p:cNvSpPr/>
          <p:nvPr/>
        </p:nvSpPr>
        <p:spPr>
          <a:xfrm>
            <a:off x="4057095" y="0"/>
            <a:ext cx="4121873" cy="36512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A60BF4D1-31C6-4357-814A-5B5E7E26E95C}"/>
              </a:ext>
            </a:extLst>
          </p:cNvPr>
          <p:cNvSpPr txBox="1">
            <a:spLocks/>
          </p:cNvSpPr>
          <p:nvPr/>
        </p:nvSpPr>
        <p:spPr>
          <a:xfrm>
            <a:off x="4358935" y="-61575"/>
            <a:ext cx="3968318" cy="452761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mn-MN" altLang="ko-KR" sz="2800" b="1" dirty="0">
                <a:latin typeface="Arial" panose="020B0604020202020204" pitchFamily="34" charset="0"/>
                <a:cs typeface="Arial" panose="020B0604020202020204" pitchFamily="34" charset="0"/>
              </a:rPr>
              <a:t>ХЭЛЭЛЦҮҮЛЭГ, ЗАР</a:t>
            </a:r>
            <a:endParaRPr lang="en-US" altLang="ko-K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5AF7F32-7AB3-4270-9352-EB59EB45C47B}"/>
              </a:ext>
            </a:extLst>
          </p:cNvPr>
          <p:cNvSpPr/>
          <p:nvPr/>
        </p:nvSpPr>
        <p:spPr>
          <a:xfrm>
            <a:off x="1223799" y="3497694"/>
            <a:ext cx="3197615" cy="23639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02E467-66AE-4BB3-817F-DB0EA39426DD}"/>
              </a:ext>
            </a:extLst>
          </p:cNvPr>
          <p:cNvSpPr txBox="1"/>
          <p:nvPr/>
        </p:nvSpPr>
        <p:spPr>
          <a:xfrm>
            <a:off x="4802820" y="3402370"/>
            <a:ext cx="6669778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mn-MN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Уг функц нь тодорхой агуулгын хүрээнд оршин суугчдаас санал асуулга явуулах, хариулт авах, </a:t>
            </a:r>
          </a:p>
          <a:p>
            <a:pPr algn="ctr"/>
            <a:r>
              <a:rPr lang="mn-MN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өгсөн саналыг тоолох </a:t>
            </a:r>
          </a:p>
          <a:p>
            <a:pPr algn="ctr"/>
            <a:r>
              <a:rPr lang="mn-MN" sz="32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зорилготой юм.</a:t>
            </a:r>
            <a:endParaRPr lang="ko-KR" alt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DF7927-3DA9-41B5-A816-52817C1DD888}"/>
              </a:ext>
            </a:extLst>
          </p:cNvPr>
          <p:cNvSpPr txBox="1"/>
          <p:nvPr/>
        </p:nvSpPr>
        <p:spPr>
          <a:xfrm>
            <a:off x="1554936" y="1765303"/>
            <a:ext cx="1042571" cy="5027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667" b="1" dirty="0">
                <a:solidFill>
                  <a:schemeClr val="bg1"/>
                </a:solidFill>
                <a:cs typeface="Arial" pitchFamily="34" charset="0"/>
              </a:rPr>
              <a:t>25</a:t>
            </a:r>
            <a:r>
              <a:rPr lang="en-US" altLang="ko-KR" sz="2133" b="1" dirty="0">
                <a:solidFill>
                  <a:schemeClr val="bg1"/>
                </a:solidFill>
                <a:cs typeface="Arial" pitchFamily="34" charset="0"/>
              </a:rPr>
              <a:t>%</a:t>
            </a:r>
            <a:endParaRPr lang="ko-KR" altLang="en-US" sz="2133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D1D18A-4351-4E6A-BD81-9325648604A3}"/>
              </a:ext>
            </a:extLst>
          </p:cNvPr>
          <p:cNvSpPr txBox="1"/>
          <p:nvPr/>
        </p:nvSpPr>
        <p:spPr>
          <a:xfrm>
            <a:off x="4353579" y="1765303"/>
            <a:ext cx="1042571" cy="5027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667" b="1" dirty="0">
                <a:solidFill>
                  <a:schemeClr val="bg1"/>
                </a:solidFill>
                <a:cs typeface="Arial" pitchFamily="34" charset="0"/>
              </a:rPr>
              <a:t>30</a:t>
            </a:r>
            <a:r>
              <a:rPr lang="en-US" altLang="ko-KR" sz="2133" b="1" dirty="0">
                <a:solidFill>
                  <a:schemeClr val="bg1"/>
                </a:solidFill>
                <a:cs typeface="Arial" pitchFamily="34" charset="0"/>
              </a:rPr>
              <a:t>%</a:t>
            </a:r>
            <a:endParaRPr lang="ko-KR" altLang="en-US" sz="2133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183F5B-74B9-4785-B63C-286B59EE4DCC}"/>
              </a:ext>
            </a:extLst>
          </p:cNvPr>
          <p:cNvSpPr txBox="1"/>
          <p:nvPr/>
        </p:nvSpPr>
        <p:spPr>
          <a:xfrm>
            <a:off x="6683565" y="1765303"/>
            <a:ext cx="1042571" cy="5027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667" b="1" dirty="0">
                <a:solidFill>
                  <a:schemeClr val="bg1"/>
                </a:solidFill>
                <a:cs typeface="Arial" pitchFamily="34" charset="0"/>
              </a:rPr>
              <a:t>15</a:t>
            </a:r>
            <a:r>
              <a:rPr lang="en-US" altLang="ko-KR" sz="2133" b="1" dirty="0">
                <a:solidFill>
                  <a:schemeClr val="bg1"/>
                </a:solidFill>
                <a:cs typeface="Arial" pitchFamily="34" charset="0"/>
              </a:rPr>
              <a:t>%</a:t>
            </a:r>
            <a:endParaRPr lang="ko-KR" altLang="en-US" sz="2133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0B2532-CA08-4FF9-A7B6-E2E30F1F2DA4}"/>
              </a:ext>
            </a:extLst>
          </p:cNvPr>
          <p:cNvSpPr txBox="1"/>
          <p:nvPr/>
        </p:nvSpPr>
        <p:spPr>
          <a:xfrm>
            <a:off x="9191344" y="1765303"/>
            <a:ext cx="1042571" cy="5027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667" b="1" dirty="0">
                <a:solidFill>
                  <a:schemeClr val="bg1"/>
                </a:solidFill>
                <a:cs typeface="Arial" pitchFamily="34" charset="0"/>
              </a:rPr>
              <a:t>35</a:t>
            </a:r>
            <a:r>
              <a:rPr lang="en-US" altLang="ko-KR" sz="2133" b="1" dirty="0">
                <a:solidFill>
                  <a:schemeClr val="bg1"/>
                </a:solidFill>
                <a:cs typeface="Arial" pitchFamily="34" charset="0"/>
              </a:rPr>
              <a:t>%</a:t>
            </a:r>
            <a:endParaRPr lang="ko-KR" altLang="en-US" sz="2133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id="{B9047CD3-20E5-4B06-B961-69B2CD8DFED9}"/>
              </a:ext>
            </a:extLst>
          </p:cNvPr>
          <p:cNvSpPr/>
          <p:nvPr/>
        </p:nvSpPr>
        <p:spPr>
          <a:xfrm>
            <a:off x="1791129" y="2579201"/>
            <a:ext cx="442831" cy="414529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23" name="Oval 21">
            <a:extLst>
              <a:ext uri="{FF2B5EF4-FFF2-40B4-BE49-F238E27FC236}">
                <a16:creationId xmlns:a16="http://schemas.microsoft.com/office/drawing/2014/main" id="{2F53BD5C-B70D-4566-A219-B58AA72D3525}"/>
              </a:ext>
            </a:extLst>
          </p:cNvPr>
          <p:cNvSpPr>
            <a:spLocks noChangeAspect="1"/>
          </p:cNvSpPr>
          <p:nvPr/>
        </p:nvSpPr>
        <p:spPr>
          <a:xfrm>
            <a:off x="9514153" y="2586330"/>
            <a:ext cx="396953" cy="400269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24" name="Rectangle 16">
            <a:extLst>
              <a:ext uri="{FF2B5EF4-FFF2-40B4-BE49-F238E27FC236}">
                <a16:creationId xmlns:a16="http://schemas.microsoft.com/office/drawing/2014/main" id="{4336C913-EE91-4499-A57F-9F5393E103F1}"/>
              </a:ext>
            </a:extLst>
          </p:cNvPr>
          <p:cNvSpPr/>
          <p:nvPr/>
        </p:nvSpPr>
        <p:spPr>
          <a:xfrm rot="1795255">
            <a:off x="7062391" y="2528342"/>
            <a:ext cx="287952" cy="516245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25" name="Rounded Rectangle 7">
            <a:extLst>
              <a:ext uri="{FF2B5EF4-FFF2-40B4-BE49-F238E27FC236}">
                <a16:creationId xmlns:a16="http://schemas.microsoft.com/office/drawing/2014/main" id="{F7A84B51-C4A1-4DC1-9A3F-2FA34162DAC8}"/>
              </a:ext>
            </a:extLst>
          </p:cNvPr>
          <p:cNvSpPr/>
          <p:nvPr/>
        </p:nvSpPr>
        <p:spPr>
          <a:xfrm>
            <a:off x="4623916" y="2580226"/>
            <a:ext cx="477965" cy="412477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525F9B7-F68D-4496-8CCA-5C3E0A1102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659" y="3689530"/>
            <a:ext cx="3259894" cy="198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55678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700808"/>
            <a:ext cx="6096000" cy="4320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67"/>
          </a:p>
        </p:txBody>
      </p:sp>
      <p:sp>
        <p:nvSpPr>
          <p:cNvPr id="6" name="Oval 5"/>
          <p:cNvSpPr/>
          <p:nvPr/>
        </p:nvSpPr>
        <p:spPr>
          <a:xfrm flipH="1">
            <a:off x="4847864" y="2010834"/>
            <a:ext cx="672073" cy="67207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 flipH="1">
            <a:off x="4847864" y="3034422"/>
            <a:ext cx="672073" cy="67207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flipH="1">
            <a:off x="4847864" y="4058010"/>
            <a:ext cx="672073" cy="67207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flipH="1">
            <a:off x="4847864" y="5081597"/>
            <a:ext cx="672073" cy="67207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22185" y="608765"/>
            <a:ext cx="4896544" cy="6667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mn-MN" altLang="ko-KR" sz="3733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rPr>
              <a:t>СӨХ ОНЛАЙН ХУРАЛ</a:t>
            </a:r>
            <a:endParaRPr lang="ko-KR" altLang="en-US" sz="3733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3" r="6243"/>
          <a:stretch>
            <a:fillRect/>
          </a:stretch>
        </p:blipFill>
        <p:spPr>
          <a:xfrm>
            <a:off x="6844606" y="1510466"/>
            <a:ext cx="4681480" cy="3101180"/>
          </a:xfrm>
        </p:spPr>
      </p:pic>
      <p:sp>
        <p:nvSpPr>
          <p:cNvPr id="26" name="Rectangle 25"/>
          <p:cNvSpPr/>
          <p:nvPr/>
        </p:nvSpPr>
        <p:spPr>
          <a:xfrm>
            <a:off x="1" y="1699816"/>
            <a:ext cx="4847863" cy="4216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09585" algn="ctr">
              <a:spcAft>
                <a:spcPts val="1067"/>
              </a:spcAft>
            </a:pPr>
            <a:r>
              <a:rPr lang="en-US" sz="2133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mn-MN" sz="2133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ӨХ нь тухайн байранд </a:t>
            </a:r>
          </a:p>
          <a:p>
            <a:pPr indent="609585" algn="ctr">
              <a:spcAft>
                <a:spcPts val="1067"/>
              </a:spcAft>
            </a:pPr>
            <a:r>
              <a:rPr lang="mn-MN" sz="2133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амьдарч буй оршин суугч </a:t>
            </a:r>
          </a:p>
          <a:p>
            <a:pPr indent="609585" algn="ctr">
              <a:spcAft>
                <a:spcPts val="1067"/>
              </a:spcAft>
            </a:pPr>
            <a:r>
              <a:rPr lang="mn-MN" sz="2133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бүрийг багтаасан </a:t>
            </a:r>
          </a:p>
          <a:p>
            <a:pPr indent="609585" algn="ctr">
              <a:spcAft>
                <a:spcPts val="1067"/>
              </a:spcAft>
            </a:pPr>
            <a:r>
              <a:rPr lang="mn-MN" sz="2133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онлайн хурал зарлах </a:t>
            </a:r>
          </a:p>
          <a:p>
            <a:pPr indent="609585" algn="ctr">
              <a:spcAft>
                <a:spcPts val="1067"/>
              </a:spcAft>
            </a:pPr>
            <a:r>
              <a:rPr lang="mn-MN" sz="2133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боломжтой бөгөөд хуралд </a:t>
            </a:r>
          </a:p>
          <a:p>
            <a:pPr indent="609585" algn="ctr">
              <a:spcAft>
                <a:spcPts val="1067"/>
              </a:spcAft>
            </a:pPr>
            <a:r>
              <a:rPr lang="mn-MN" sz="2133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оролцох байр болон </a:t>
            </a:r>
          </a:p>
          <a:p>
            <a:pPr indent="609585" algn="ctr">
              <a:spcAft>
                <a:spcPts val="1067"/>
              </a:spcAft>
            </a:pPr>
            <a:r>
              <a:rPr lang="mn-MN" sz="2133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оршин суугчдын тоотыг </a:t>
            </a:r>
          </a:p>
          <a:p>
            <a:pPr indent="609585" algn="ctr">
              <a:spcAft>
                <a:spcPts val="1067"/>
              </a:spcAft>
            </a:pPr>
            <a:r>
              <a:rPr lang="mn-MN" sz="2133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сонгоод ярилцах сэдвээ </a:t>
            </a:r>
          </a:p>
          <a:p>
            <a:pPr indent="609585" algn="ctr">
              <a:spcAft>
                <a:spcPts val="1067"/>
              </a:spcAft>
            </a:pPr>
            <a:r>
              <a:rPr lang="mn-MN" sz="2133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оруулж хурлаа үүсгэнэ</a:t>
            </a:r>
            <a:r>
              <a:rPr lang="mn-MN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753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C11A71D8-28E1-4BBD-AE60-6C9E89A6867D}"/>
              </a:ext>
            </a:extLst>
          </p:cNvPr>
          <p:cNvSpPr/>
          <p:nvPr/>
        </p:nvSpPr>
        <p:spPr>
          <a:xfrm>
            <a:off x="-7183" y="2357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ed Rectangle 78">
            <a:extLst>
              <a:ext uri="{FF2B5EF4-FFF2-40B4-BE49-F238E27FC236}">
                <a16:creationId xmlns:a16="http://schemas.microsoft.com/office/drawing/2014/main" id="{45E6DBF1-06BE-4C81-BDC3-B701B15B175C}"/>
              </a:ext>
            </a:extLst>
          </p:cNvPr>
          <p:cNvSpPr/>
          <p:nvPr/>
        </p:nvSpPr>
        <p:spPr>
          <a:xfrm>
            <a:off x="95746" y="1971774"/>
            <a:ext cx="1920228" cy="3456380"/>
          </a:xfrm>
          <a:prstGeom prst="roundRect">
            <a:avLst>
              <a:gd name="adj" fmla="val 7734"/>
            </a:avLst>
          </a:prstGeom>
          <a:solidFill>
            <a:schemeClr val="bg1"/>
          </a:solidFill>
          <a:ln w="25400">
            <a:solidFill>
              <a:schemeClr val="accent4"/>
            </a:solidFill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sz="1200"/>
          </a:p>
        </p:txBody>
      </p:sp>
      <p:sp>
        <p:nvSpPr>
          <p:cNvPr id="6" name="Right Arrow 80">
            <a:extLst>
              <a:ext uri="{FF2B5EF4-FFF2-40B4-BE49-F238E27FC236}">
                <a16:creationId xmlns:a16="http://schemas.microsoft.com/office/drawing/2014/main" id="{09ED9D97-D796-4331-98CD-0DC91C2CC24D}"/>
              </a:ext>
            </a:extLst>
          </p:cNvPr>
          <p:cNvSpPr/>
          <p:nvPr/>
        </p:nvSpPr>
        <p:spPr>
          <a:xfrm>
            <a:off x="235876" y="5495622"/>
            <a:ext cx="1204648" cy="704065"/>
          </a:xfrm>
          <a:prstGeom prst="rightArrow">
            <a:avLst>
              <a:gd name="adj1" fmla="val 65118"/>
              <a:gd name="adj2" fmla="val 8461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altLang="ko-KR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ko-KR" altLang="en-US" sz="27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78">
            <a:extLst>
              <a:ext uri="{FF2B5EF4-FFF2-40B4-BE49-F238E27FC236}">
                <a16:creationId xmlns:a16="http://schemas.microsoft.com/office/drawing/2014/main" id="{45E6DBF1-06BE-4C81-BDC3-B701B15B175C}"/>
              </a:ext>
            </a:extLst>
          </p:cNvPr>
          <p:cNvSpPr/>
          <p:nvPr/>
        </p:nvSpPr>
        <p:spPr>
          <a:xfrm>
            <a:off x="2100962" y="1971774"/>
            <a:ext cx="1920228" cy="3456380"/>
          </a:xfrm>
          <a:prstGeom prst="roundRect">
            <a:avLst>
              <a:gd name="adj" fmla="val 7734"/>
            </a:avLst>
          </a:prstGeom>
          <a:solidFill>
            <a:schemeClr val="bg1"/>
          </a:solidFill>
          <a:ln w="25400">
            <a:solidFill>
              <a:schemeClr val="accent4"/>
            </a:solidFill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sz="1200"/>
          </a:p>
        </p:txBody>
      </p:sp>
      <p:sp>
        <p:nvSpPr>
          <p:cNvPr id="18" name="Right Arrow 80">
            <a:extLst>
              <a:ext uri="{FF2B5EF4-FFF2-40B4-BE49-F238E27FC236}">
                <a16:creationId xmlns:a16="http://schemas.microsoft.com/office/drawing/2014/main" id="{09ED9D97-D796-4331-98CD-0DC91C2CC24D}"/>
              </a:ext>
            </a:extLst>
          </p:cNvPr>
          <p:cNvSpPr/>
          <p:nvPr/>
        </p:nvSpPr>
        <p:spPr>
          <a:xfrm>
            <a:off x="2241092" y="5495622"/>
            <a:ext cx="1204648" cy="704065"/>
          </a:xfrm>
          <a:prstGeom prst="rightArrow">
            <a:avLst>
              <a:gd name="adj1" fmla="val 65118"/>
              <a:gd name="adj2" fmla="val 8461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altLang="ko-KR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ko-KR" altLang="en-US" sz="27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78">
            <a:extLst>
              <a:ext uri="{FF2B5EF4-FFF2-40B4-BE49-F238E27FC236}">
                <a16:creationId xmlns:a16="http://schemas.microsoft.com/office/drawing/2014/main" id="{45E6DBF1-06BE-4C81-BDC3-B701B15B175C}"/>
              </a:ext>
            </a:extLst>
          </p:cNvPr>
          <p:cNvSpPr/>
          <p:nvPr/>
        </p:nvSpPr>
        <p:spPr>
          <a:xfrm>
            <a:off x="4080014" y="1971774"/>
            <a:ext cx="1920228" cy="3456380"/>
          </a:xfrm>
          <a:prstGeom prst="roundRect">
            <a:avLst>
              <a:gd name="adj" fmla="val 7734"/>
            </a:avLst>
          </a:prstGeom>
          <a:solidFill>
            <a:schemeClr val="bg1"/>
          </a:solidFill>
          <a:ln w="25400">
            <a:solidFill>
              <a:schemeClr val="accent4"/>
            </a:solidFill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sz="1200"/>
          </a:p>
        </p:txBody>
      </p:sp>
      <p:sp>
        <p:nvSpPr>
          <p:cNvPr id="20" name="Right Arrow 80">
            <a:extLst>
              <a:ext uri="{FF2B5EF4-FFF2-40B4-BE49-F238E27FC236}">
                <a16:creationId xmlns:a16="http://schemas.microsoft.com/office/drawing/2014/main" id="{09ED9D97-D796-4331-98CD-0DC91C2CC24D}"/>
              </a:ext>
            </a:extLst>
          </p:cNvPr>
          <p:cNvSpPr/>
          <p:nvPr/>
        </p:nvSpPr>
        <p:spPr>
          <a:xfrm>
            <a:off x="4220144" y="5495622"/>
            <a:ext cx="1204648" cy="704065"/>
          </a:xfrm>
          <a:prstGeom prst="rightArrow">
            <a:avLst>
              <a:gd name="adj1" fmla="val 65118"/>
              <a:gd name="adj2" fmla="val 8461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altLang="ko-KR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ko-KR" altLang="en-US" sz="27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78">
            <a:extLst>
              <a:ext uri="{FF2B5EF4-FFF2-40B4-BE49-F238E27FC236}">
                <a16:creationId xmlns:a16="http://schemas.microsoft.com/office/drawing/2014/main" id="{45E6DBF1-06BE-4C81-BDC3-B701B15B175C}"/>
              </a:ext>
            </a:extLst>
          </p:cNvPr>
          <p:cNvSpPr/>
          <p:nvPr/>
        </p:nvSpPr>
        <p:spPr>
          <a:xfrm>
            <a:off x="6056248" y="1971774"/>
            <a:ext cx="1920228" cy="3456380"/>
          </a:xfrm>
          <a:prstGeom prst="roundRect">
            <a:avLst>
              <a:gd name="adj" fmla="val 7734"/>
            </a:avLst>
          </a:prstGeom>
          <a:solidFill>
            <a:schemeClr val="bg1"/>
          </a:solidFill>
          <a:ln w="25400">
            <a:solidFill>
              <a:schemeClr val="accent4"/>
            </a:solidFill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sz="1200"/>
          </a:p>
        </p:txBody>
      </p:sp>
      <p:sp>
        <p:nvSpPr>
          <p:cNvPr id="22" name="Right Arrow 80">
            <a:extLst>
              <a:ext uri="{FF2B5EF4-FFF2-40B4-BE49-F238E27FC236}">
                <a16:creationId xmlns:a16="http://schemas.microsoft.com/office/drawing/2014/main" id="{09ED9D97-D796-4331-98CD-0DC91C2CC24D}"/>
              </a:ext>
            </a:extLst>
          </p:cNvPr>
          <p:cNvSpPr/>
          <p:nvPr/>
        </p:nvSpPr>
        <p:spPr>
          <a:xfrm>
            <a:off x="6196378" y="5495622"/>
            <a:ext cx="1204648" cy="704065"/>
          </a:xfrm>
          <a:prstGeom prst="rightArrow">
            <a:avLst>
              <a:gd name="adj1" fmla="val 65118"/>
              <a:gd name="adj2" fmla="val 8461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altLang="ko-KR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ko-KR" altLang="en-US" sz="27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78">
            <a:extLst>
              <a:ext uri="{FF2B5EF4-FFF2-40B4-BE49-F238E27FC236}">
                <a16:creationId xmlns:a16="http://schemas.microsoft.com/office/drawing/2014/main" id="{45E6DBF1-06BE-4C81-BDC3-B701B15B175C}"/>
              </a:ext>
            </a:extLst>
          </p:cNvPr>
          <p:cNvSpPr/>
          <p:nvPr/>
        </p:nvSpPr>
        <p:spPr>
          <a:xfrm>
            <a:off x="8022594" y="1995728"/>
            <a:ext cx="1920228" cy="3456380"/>
          </a:xfrm>
          <a:prstGeom prst="roundRect">
            <a:avLst>
              <a:gd name="adj" fmla="val 7734"/>
            </a:avLst>
          </a:prstGeom>
          <a:solidFill>
            <a:schemeClr val="bg1"/>
          </a:solidFill>
          <a:ln w="25400">
            <a:solidFill>
              <a:schemeClr val="accent4"/>
            </a:solidFill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sz="1200"/>
          </a:p>
        </p:txBody>
      </p:sp>
      <p:sp>
        <p:nvSpPr>
          <p:cNvPr id="24" name="Right Arrow 80">
            <a:extLst>
              <a:ext uri="{FF2B5EF4-FFF2-40B4-BE49-F238E27FC236}">
                <a16:creationId xmlns:a16="http://schemas.microsoft.com/office/drawing/2014/main" id="{09ED9D97-D796-4331-98CD-0DC91C2CC24D}"/>
              </a:ext>
            </a:extLst>
          </p:cNvPr>
          <p:cNvSpPr/>
          <p:nvPr/>
        </p:nvSpPr>
        <p:spPr>
          <a:xfrm>
            <a:off x="8162724" y="5519576"/>
            <a:ext cx="1204648" cy="704065"/>
          </a:xfrm>
          <a:prstGeom prst="rightArrow">
            <a:avLst>
              <a:gd name="adj1" fmla="val 65118"/>
              <a:gd name="adj2" fmla="val 8461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altLang="ko-KR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ko-KR" altLang="en-US" sz="27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le 78">
            <a:extLst>
              <a:ext uri="{FF2B5EF4-FFF2-40B4-BE49-F238E27FC236}">
                <a16:creationId xmlns:a16="http://schemas.microsoft.com/office/drawing/2014/main" id="{45E6DBF1-06BE-4C81-BDC3-B701B15B175C}"/>
              </a:ext>
            </a:extLst>
          </p:cNvPr>
          <p:cNvSpPr/>
          <p:nvPr/>
        </p:nvSpPr>
        <p:spPr>
          <a:xfrm>
            <a:off x="10044946" y="1995728"/>
            <a:ext cx="1920228" cy="3456380"/>
          </a:xfrm>
          <a:prstGeom prst="roundRect">
            <a:avLst>
              <a:gd name="adj" fmla="val 7734"/>
            </a:avLst>
          </a:prstGeom>
          <a:solidFill>
            <a:schemeClr val="bg1"/>
          </a:solidFill>
          <a:ln w="25400">
            <a:solidFill>
              <a:schemeClr val="accent4"/>
            </a:solidFill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sz="1200"/>
          </a:p>
        </p:txBody>
      </p:sp>
      <p:sp>
        <p:nvSpPr>
          <p:cNvPr id="26" name="Right Arrow 80">
            <a:extLst>
              <a:ext uri="{FF2B5EF4-FFF2-40B4-BE49-F238E27FC236}">
                <a16:creationId xmlns:a16="http://schemas.microsoft.com/office/drawing/2014/main" id="{09ED9D97-D796-4331-98CD-0DC91C2CC24D}"/>
              </a:ext>
            </a:extLst>
          </p:cNvPr>
          <p:cNvSpPr/>
          <p:nvPr/>
        </p:nvSpPr>
        <p:spPr>
          <a:xfrm>
            <a:off x="10185076" y="5519576"/>
            <a:ext cx="1204648" cy="704065"/>
          </a:xfrm>
          <a:prstGeom prst="rightArrow">
            <a:avLst>
              <a:gd name="adj1" fmla="val 65118"/>
              <a:gd name="adj2" fmla="val 8461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altLang="ko-KR" sz="27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ko-KR" altLang="en-US" sz="27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7" descr="E:\002-KIMS BUSINESS\000-B-KIMS-소스 분류-2014\10-ESP to IMG\모바일-01.png">
            <a:extLst>
              <a:ext uri="{FF2B5EF4-FFF2-40B4-BE49-F238E27FC236}">
                <a16:creationId xmlns:a16="http://schemas.microsoft.com/office/drawing/2014/main" id="{628A0FF4-DAA6-4DEB-8A74-9E94D82AF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2" y="1971774"/>
            <a:ext cx="2090672" cy="347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E:\002-KIMS BUSINESS\000-B-KIMS-소스 분류-2014\10-ESP to IMG\모바일-01.png">
            <a:extLst>
              <a:ext uri="{FF2B5EF4-FFF2-40B4-BE49-F238E27FC236}">
                <a16:creationId xmlns:a16="http://schemas.microsoft.com/office/drawing/2014/main" id="{628A0FF4-DAA6-4DEB-8A74-9E94D82AF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256" y="1972137"/>
            <a:ext cx="2090672" cy="347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E:\002-KIMS BUSINESS\000-B-KIMS-소스 분류-2014\10-ESP to IMG\모바일-01.png">
            <a:extLst>
              <a:ext uri="{FF2B5EF4-FFF2-40B4-BE49-F238E27FC236}">
                <a16:creationId xmlns:a16="http://schemas.microsoft.com/office/drawing/2014/main" id="{628A0FF4-DAA6-4DEB-8A74-9E94D82AF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863" y="1973779"/>
            <a:ext cx="2090672" cy="347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E:\002-KIMS BUSINESS\000-B-KIMS-소스 분류-2014\10-ESP to IMG\모바일-01.png">
            <a:extLst>
              <a:ext uri="{FF2B5EF4-FFF2-40B4-BE49-F238E27FC236}">
                <a16:creationId xmlns:a16="http://schemas.microsoft.com/office/drawing/2014/main" id="{628A0FF4-DAA6-4DEB-8A74-9E94D82AF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542" y="1973960"/>
            <a:ext cx="2090672" cy="347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 descr="E:\002-KIMS BUSINESS\000-B-KIMS-소스 분류-2014\10-ESP to IMG\모바일-01.png">
            <a:extLst>
              <a:ext uri="{FF2B5EF4-FFF2-40B4-BE49-F238E27FC236}">
                <a16:creationId xmlns:a16="http://schemas.microsoft.com/office/drawing/2014/main" id="{628A0FF4-DAA6-4DEB-8A74-9E94D82AF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405" y="2005162"/>
            <a:ext cx="2090672" cy="347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E:\002-KIMS BUSINESS\000-B-KIMS-소스 분류-2014\10-ESP to IMG\모바일-01.png">
            <a:extLst>
              <a:ext uri="{FF2B5EF4-FFF2-40B4-BE49-F238E27FC236}">
                <a16:creationId xmlns:a16="http://schemas.microsoft.com/office/drawing/2014/main" id="{628A0FF4-DAA6-4DEB-8A74-9E94D82AF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796" y="2014848"/>
            <a:ext cx="2090672" cy="347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3039414" y="848866"/>
            <a:ext cx="61168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ХИЙГДДЭГ АЖИЛ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13107" y="2551835"/>
            <a:ext cx="1910144" cy="2063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b="1" dirty="0">
                <a:latin typeface="Arial" panose="020B0604020202020204" pitchFamily="34" charset="0"/>
                <a:cs typeface="Arial" panose="020B0604020202020204" pitchFamily="34" charset="0"/>
              </a:rPr>
              <a:t>Орон сууцны орц, гадна орчны цэвэрлэгээ үйлчилгээ хийх</a:t>
            </a:r>
          </a:p>
          <a:p>
            <a:pPr algn="ctr"/>
            <a:r>
              <a:rPr lang="mn-MN" b="1" dirty="0">
                <a:latin typeface="Arial" panose="020B0604020202020204" pitchFamily="34" charset="0"/>
                <a:cs typeface="Arial" panose="020B0604020202020204" pitchFamily="34" charset="0"/>
              </a:rPr>
              <a:t>/төр оролцдог /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0028394" y="2551835"/>
            <a:ext cx="2029945" cy="2063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b="1" dirty="0">
                <a:latin typeface="Arial" panose="020B0604020202020204" pitchFamily="34" charset="0"/>
                <a:cs typeface="Arial" panose="020B0604020202020204" pitchFamily="34" charset="0"/>
              </a:rPr>
              <a:t>Дундын өмчлөлийн шугамын засвар үйлчилгээ, шинэчлэлт </a:t>
            </a:r>
          </a:p>
          <a:p>
            <a:pPr algn="ctr"/>
            <a:r>
              <a:rPr lang="mn-MN" b="1" dirty="0">
                <a:latin typeface="Arial" panose="020B0604020202020204" pitchFamily="34" charset="0"/>
                <a:cs typeface="Arial" panose="020B0604020202020204" pitchFamily="34" charset="0"/>
              </a:rPr>
              <a:t>/төр оролцдог/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208909" y="3182161"/>
            <a:ext cx="17276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1600" b="1" dirty="0">
                <a:latin typeface="Arial" panose="020B0604020202020204" pitchFamily="34" charset="0"/>
                <a:cs typeface="Arial" panose="020B0604020202020204" pitchFamily="34" charset="0"/>
              </a:rPr>
              <a:t>Дээвэр засвар </a:t>
            </a:r>
          </a:p>
          <a:p>
            <a:pPr algn="ctr"/>
            <a:r>
              <a:rPr lang="mn-MN" sz="1600" b="1" dirty="0">
                <a:latin typeface="Arial" panose="020B0604020202020204" pitchFamily="34" charset="0"/>
                <a:cs typeface="Arial" panose="020B0604020202020204" pitchFamily="34" charset="0"/>
              </a:rPr>
              <a:t>/төр оролцдог/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084249" y="3170297"/>
            <a:ext cx="17987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1600" b="1" dirty="0">
                <a:latin typeface="Arial" panose="020B0604020202020204" pitchFamily="34" charset="0"/>
                <a:cs typeface="Arial" panose="020B0604020202020204" pitchFamily="34" charset="0"/>
              </a:rPr>
              <a:t>Ногоон байгууламж /төр оролцдог/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979724" y="3182161"/>
            <a:ext cx="2028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1600" b="1" dirty="0">
                <a:latin typeface="Arial" panose="020B0604020202020204" pitchFamily="34" charset="0"/>
                <a:cs typeface="Arial" panose="020B0604020202020204" pitchFamily="34" charset="0"/>
              </a:rPr>
              <a:t>Кодтой хаалга /төр оролцдог/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198754" y="3182161"/>
            <a:ext cx="17469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1600" b="1" dirty="0">
                <a:latin typeface="Arial" panose="020B0604020202020204" pitchFamily="34" charset="0"/>
                <a:cs typeface="Arial" panose="020B0604020202020204" pitchFamily="34" charset="0"/>
              </a:rPr>
              <a:t>Цахилгаан шат</a:t>
            </a:r>
          </a:p>
          <a:p>
            <a:pPr algn="ctr"/>
            <a:r>
              <a:rPr lang="mn-MN" sz="1600" b="1" dirty="0">
                <a:latin typeface="Arial" panose="020B0604020202020204" pitchFamily="34" charset="0"/>
                <a:cs typeface="Arial" panose="020B0604020202020204" pitchFamily="34" charset="0"/>
              </a:rPr>
              <a:t> /төр оролцдог/</a:t>
            </a:r>
          </a:p>
        </p:txBody>
      </p:sp>
    </p:spTree>
    <p:extLst>
      <p:ext uri="{BB962C8B-B14F-4D97-AF65-F5344CB8AC3E}">
        <p14:creationId xmlns:p14="http://schemas.microsoft.com/office/powerpoint/2010/main" val="148568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20" grpId="0" animBg="1"/>
      <p:bldP spid="22" grpId="0" animBg="1"/>
      <p:bldP spid="24" grpId="0" animBg="1"/>
      <p:bldP spid="26" grpId="0" animBg="1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63504E8-4587-4435-B9A5-438F83F7D024}"/>
              </a:ext>
            </a:extLst>
          </p:cNvPr>
          <p:cNvSpPr/>
          <p:nvPr/>
        </p:nvSpPr>
        <p:spPr>
          <a:xfrm>
            <a:off x="-7183" y="2357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8BD169-787B-4845-9AFE-AE03E56F7C1D}"/>
              </a:ext>
            </a:extLst>
          </p:cNvPr>
          <p:cNvSpPr txBox="1"/>
          <p:nvPr/>
        </p:nvSpPr>
        <p:spPr>
          <a:xfrm>
            <a:off x="249704" y="761165"/>
            <a:ext cx="1169259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mn-MN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Тус цэс нь Айл системийг нэвтрүүлэхэд шаардлагатай байр, оршин суугч, зогсоол болон нэхэмжлэхийн мэдээллүүдийг загвар файлын дагуу импортлож оруулах боломжийг олгодог.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Excel </a:t>
            </a:r>
            <a:r>
              <a:rPr lang="mn-MN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файлаас дараах мэдээллүүдийг оруулах боломжтой.</a:t>
            </a:r>
            <a:endParaRPr lang="ko-KR" alt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B486C8-81D4-4293-AB2C-ADB691D243B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73" y="1408413"/>
            <a:ext cx="10657012" cy="53386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DAC6401-BFC6-44BF-9BB3-B879AFDBF321}"/>
              </a:ext>
            </a:extLst>
          </p:cNvPr>
          <p:cNvSpPr/>
          <p:nvPr/>
        </p:nvSpPr>
        <p:spPr>
          <a:xfrm>
            <a:off x="4057095" y="0"/>
            <a:ext cx="4121873" cy="36512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18A5C96E-FA10-4652-89C9-F797FE7B71FB}"/>
              </a:ext>
            </a:extLst>
          </p:cNvPr>
          <p:cNvSpPr txBox="1">
            <a:spLocks/>
          </p:cNvSpPr>
          <p:nvPr/>
        </p:nvSpPr>
        <p:spPr>
          <a:xfrm>
            <a:off x="4163626" y="-53244"/>
            <a:ext cx="4243527" cy="452761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mn-MN" altLang="ko-KR" sz="2800" b="1" dirty="0">
                <a:latin typeface="Arial" panose="020B0604020202020204" pitchFamily="34" charset="0"/>
                <a:cs typeface="Arial" panose="020B0604020202020204" pitchFamily="34" charset="0"/>
              </a:rPr>
              <a:t>МЭДЭЭЛЭЛ ОРУУЛАХ</a:t>
            </a:r>
            <a:endParaRPr lang="en-US" altLang="ko-K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03658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63504E8-4587-4435-B9A5-438F83F7D024}"/>
              </a:ext>
            </a:extLst>
          </p:cNvPr>
          <p:cNvSpPr/>
          <p:nvPr/>
        </p:nvSpPr>
        <p:spPr>
          <a:xfrm>
            <a:off x="-7183" y="2357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AC6401-BFC6-44BF-9BB3-B879AFDBF321}"/>
              </a:ext>
            </a:extLst>
          </p:cNvPr>
          <p:cNvSpPr/>
          <p:nvPr/>
        </p:nvSpPr>
        <p:spPr>
          <a:xfrm>
            <a:off x="4057095" y="0"/>
            <a:ext cx="4121873" cy="36512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18A5C96E-FA10-4652-89C9-F797FE7B71FB}"/>
              </a:ext>
            </a:extLst>
          </p:cNvPr>
          <p:cNvSpPr txBox="1">
            <a:spLocks/>
          </p:cNvSpPr>
          <p:nvPr/>
        </p:nvSpPr>
        <p:spPr>
          <a:xfrm>
            <a:off x="4163626" y="-53244"/>
            <a:ext cx="4243527" cy="452761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mn-MN" altLang="ko-KR" sz="2800" b="1" dirty="0">
                <a:latin typeface="Arial" panose="020B0604020202020204" pitchFamily="34" charset="0"/>
                <a:cs typeface="Arial" panose="020B0604020202020204" pitchFamily="34" charset="0"/>
              </a:rPr>
              <a:t>МЭДЭЭЛЭЛ ОРУУЛАХ</a:t>
            </a:r>
            <a:endParaRPr lang="en-US" altLang="ko-K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C37644-1303-44B7-BA48-FC732C4E3A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23"/>
          <a:stretch/>
        </p:blipFill>
        <p:spPr>
          <a:xfrm>
            <a:off x="718918" y="1108092"/>
            <a:ext cx="2858898" cy="4178380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EA6CA766-3868-423A-85C2-6D1AB640817D}"/>
              </a:ext>
            </a:extLst>
          </p:cNvPr>
          <p:cNvSpPr/>
          <p:nvPr/>
        </p:nvSpPr>
        <p:spPr>
          <a:xfrm>
            <a:off x="1156890" y="5504585"/>
            <a:ext cx="384043" cy="384043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2F96B60-348D-4EB4-AD53-78CA341AFEC4}"/>
              </a:ext>
            </a:extLst>
          </p:cNvPr>
          <p:cNvSpPr txBox="1">
            <a:spLocks/>
          </p:cNvSpPr>
          <p:nvPr/>
        </p:nvSpPr>
        <p:spPr>
          <a:xfrm>
            <a:off x="1540933" y="5504585"/>
            <a:ext cx="1514749" cy="384043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400" b="0" kern="1200" baseline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mn-MN" altLang="ko-KR" sz="1867" dirty="0">
                <a:latin typeface="Arial" panose="020B0604020202020204" pitchFamily="34" charset="0"/>
              </a:rPr>
              <a:t>СӨХ Бүртгүүлэх</a:t>
            </a:r>
            <a:endParaRPr lang="en-US" altLang="ko-KR" sz="1867" dirty="0"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9AE3AD-E065-4FFD-937D-E9701B3235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625" b="5201"/>
          <a:stretch/>
        </p:blipFill>
        <p:spPr>
          <a:xfrm>
            <a:off x="4057095" y="1010552"/>
            <a:ext cx="7402232" cy="4416491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B199BC9-16C8-42FE-854A-01D89BD3D45E}"/>
              </a:ext>
            </a:extLst>
          </p:cNvPr>
          <p:cNvSpPr txBox="1">
            <a:spLocks/>
          </p:cNvSpPr>
          <p:nvPr/>
        </p:nvSpPr>
        <p:spPr>
          <a:xfrm>
            <a:off x="6917529" y="5504585"/>
            <a:ext cx="4992555" cy="384043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400" b="0" kern="1200" baseline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mn-MN" sz="1867" dirty="0">
                <a:latin typeface="Arial" panose="020B0604020202020204" pitchFamily="34" charset="0"/>
              </a:rPr>
              <a:t>Оршин суугчдын бүртгэл</a:t>
            </a:r>
            <a:endParaRPr lang="en-US" sz="1867" dirty="0">
              <a:latin typeface="Arial" panose="020B06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9D5F220-1790-44ED-BCE8-5A3E9C058ECA}"/>
              </a:ext>
            </a:extLst>
          </p:cNvPr>
          <p:cNvSpPr/>
          <p:nvPr/>
        </p:nvSpPr>
        <p:spPr>
          <a:xfrm>
            <a:off x="6533487" y="5504585"/>
            <a:ext cx="384043" cy="384043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mn-MN" sz="2400" dirty="0"/>
              <a:t>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444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4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4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3" grpId="0"/>
      <p:bldP spid="14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63504E8-4587-4435-B9A5-438F83F7D024}"/>
              </a:ext>
            </a:extLst>
          </p:cNvPr>
          <p:cNvSpPr/>
          <p:nvPr/>
        </p:nvSpPr>
        <p:spPr>
          <a:xfrm>
            <a:off x="-7183" y="2357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AC6401-BFC6-44BF-9BB3-B879AFDBF321}"/>
              </a:ext>
            </a:extLst>
          </p:cNvPr>
          <p:cNvSpPr/>
          <p:nvPr/>
        </p:nvSpPr>
        <p:spPr>
          <a:xfrm>
            <a:off x="4057095" y="0"/>
            <a:ext cx="4121873" cy="36512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18A5C96E-FA10-4652-89C9-F797FE7B71FB}"/>
              </a:ext>
            </a:extLst>
          </p:cNvPr>
          <p:cNvSpPr txBox="1">
            <a:spLocks/>
          </p:cNvSpPr>
          <p:nvPr/>
        </p:nvSpPr>
        <p:spPr>
          <a:xfrm>
            <a:off x="4163626" y="-53244"/>
            <a:ext cx="4243527" cy="452761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mn-MN" altLang="ko-KR" sz="2800" b="1" dirty="0">
                <a:latin typeface="Arial" panose="020B0604020202020204" pitchFamily="34" charset="0"/>
                <a:cs typeface="Arial" panose="020B0604020202020204" pitchFamily="34" charset="0"/>
              </a:rPr>
              <a:t>МЭДЭЭЛЭЛ ОРУУЛАХ</a:t>
            </a:r>
            <a:endParaRPr lang="en-US" altLang="ko-K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ECFE72B-BEFD-4A91-AFBD-F22EDAA6DC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16" y="639773"/>
            <a:ext cx="4579461" cy="3007360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2A9556D-CB9D-4129-BCBD-593807788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285" y="3429000"/>
            <a:ext cx="6847893" cy="3007360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CCE15330-967E-4E82-A4D7-072901DB7C34}"/>
              </a:ext>
            </a:extLst>
          </p:cNvPr>
          <p:cNvSpPr/>
          <p:nvPr/>
        </p:nvSpPr>
        <p:spPr>
          <a:xfrm>
            <a:off x="6944365" y="1631051"/>
            <a:ext cx="384043" cy="384043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DFDE5D57-7A8C-40B0-95B5-EE4D61BBE029}"/>
              </a:ext>
            </a:extLst>
          </p:cNvPr>
          <p:cNvSpPr txBox="1">
            <a:spLocks/>
          </p:cNvSpPr>
          <p:nvPr/>
        </p:nvSpPr>
        <p:spPr>
          <a:xfrm>
            <a:off x="7358723" y="1652887"/>
            <a:ext cx="1514749" cy="384043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400" b="0" kern="1200" baseline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mn-MN" altLang="ko-KR" sz="2400" dirty="0">
                <a:latin typeface="Arial" panose="020B0604020202020204" pitchFamily="34" charset="0"/>
              </a:rPr>
              <a:t>Үйлчлгээ</a:t>
            </a:r>
            <a:endParaRPr lang="en-US" altLang="ko-KR" sz="2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58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63504E8-4587-4435-B9A5-438F83F7D024}"/>
              </a:ext>
            </a:extLst>
          </p:cNvPr>
          <p:cNvSpPr/>
          <p:nvPr/>
        </p:nvSpPr>
        <p:spPr>
          <a:xfrm>
            <a:off x="-7183" y="2357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AC6401-BFC6-44BF-9BB3-B879AFDBF321}"/>
              </a:ext>
            </a:extLst>
          </p:cNvPr>
          <p:cNvSpPr/>
          <p:nvPr/>
        </p:nvSpPr>
        <p:spPr>
          <a:xfrm>
            <a:off x="3263860" y="0"/>
            <a:ext cx="5391867" cy="45276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18A5C96E-FA10-4652-89C9-F797FE7B71FB}"/>
              </a:ext>
            </a:extLst>
          </p:cNvPr>
          <p:cNvSpPr txBox="1">
            <a:spLocks/>
          </p:cNvSpPr>
          <p:nvPr/>
        </p:nvSpPr>
        <p:spPr>
          <a:xfrm>
            <a:off x="3263860" y="0"/>
            <a:ext cx="5708342" cy="452761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mn-MN" altLang="ko-KR" sz="2800" b="1" dirty="0">
                <a:latin typeface="Arial" panose="020B0604020202020204" pitchFamily="34" charset="0"/>
                <a:cs typeface="Arial" panose="020B0604020202020204" pitchFamily="34" charset="0"/>
              </a:rPr>
              <a:t>ҮЙЛ АЖИЛЛАГААНЫ ТАЙЛАН</a:t>
            </a:r>
            <a:endParaRPr lang="en-US" altLang="ko-K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F562F6-A35C-40BB-999F-CF151A4BA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255" y="1332485"/>
            <a:ext cx="10227075" cy="509728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671AB26-9ED7-46B5-818D-03474B6CD44F}"/>
              </a:ext>
            </a:extLst>
          </p:cNvPr>
          <p:cNvGrpSpPr/>
          <p:nvPr/>
        </p:nvGrpSpPr>
        <p:grpSpPr>
          <a:xfrm>
            <a:off x="-211359" y="744524"/>
            <a:ext cx="12596952" cy="1385513"/>
            <a:chOff x="2053084" y="2846254"/>
            <a:chExt cx="3768609" cy="224655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54E2A3F-A307-4539-B5D1-F40C3414FF8F}"/>
                </a:ext>
              </a:extLst>
            </p:cNvPr>
            <p:cNvSpPr txBox="1"/>
            <p:nvPr/>
          </p:nvSpPr>
          <p:spPr>
            <a:xfrm>
              <a:off x="2113659" y="4543854"/>
              <a:ext cx="3647459" cy="54895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endPara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F08232D-AE17-4843-82B7-650B05828CF1}"/>
                </a:ext>
              </a:extLst>
            </p:cNvPr>
            <p:cNvSpPr txBox="1"/>
            <p:nvPr/>
          </p:nvSpPr>
          <p:spPr>
            <a:xfrm>
              <a:off x="2053084" y="2846254"/>
              <a:ext cx="3768609" cy="59542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1067"/>
                </a:spcAft>
              </a:pPr>
              <a:r>
                <a:rPr lang="mn-MN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СӨХ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mn-MN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нь өөрийн өдөр тутмын үйл ажиллагаа, мөн гүйцэтгэсэн ажлуудыг оруулан оршин суугчдад тайлагнах юм.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636360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63504E8-4587-4435-B9A5-438F83F7D024}"/>
              </a:ext>
            </a:extLst>
          </p:cNvPr>
          <p:cNvSpPr/>
          <p:nvPr/>
        </p:nvSpPr>
        <p:spPr>
          <a:xfrm>
            <a:off x="-7183" y="2357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AC6401-BFC6-44BF-9BB3-B879AFDBF321}"/>
              </a:ext>
            </a:extLst>
          </p:cNvPr>
          <p:cNvSpPr/>
          <p:nvPr/>
        </p:nvSpPr>
        <p:spPr>
          <a:xfrm>
            <a:off x="5030517" y="-4318"/>
            <a:ext cx="1725390" cy="45276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18A5C96E-FA10-4652-89C9-F797FE7B71FB}"/>
              </a:ext>
            </a:extLst>
          </p:cNvPr>
          <p:cNvSpPr txBox="1">
            <a:spLocks/>
          </p:cNvSpPr>
          <p:nvPr/>
        </p:nvSpPr>
        <p:spPr>
          <a:xfrm>
            <a:off x="5097097" y="17997"/>
            <a:ext cx="1725390" cy="452761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mn-MN" altLang="ko-KR" sz="2800" b="1" dirty="0">
                <a:latin typeface="Arial" panose="020B0604020202020204" pitchFamily="34" charset="0"/>
                <a:cs typeface="Arial" panose="020B0604020202020204" pitchFamily="34" charset="0"/>
              </a:rPr>
              <a:t>ТАЙЛАН</a:t>
            </a:r>
            <a:endParaRPr lang="en-US" altLang="ko-K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671AB26-9ED7-46B5-818D-03474B6CD44F}"/>
              </a:ext>
            </a:extLst>
          </p:cNvPr>
          <p:cNvGrpSpPr/>
          <p:nvPr/>
        </p:nvGrpSpPr>
        <p:grpSpPr>
          <a:xfrm>
            <a:off x="-211359" y="525042"/>
            <a:ext cx="12394474" cy="1604996"/>
            <a:chOff x="2053084" y="2490372"/>
            <a:chExt cx="3708034" cy="260243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54E2A3F-A307-4539-B5D1-F40C3414FF8F}"/>
                </a:ext>
              </a:extLst>
            </p:cNvPr>
            <p:cNvSpPr txBox="1"/>
            <p:nvPr/>
          </p:nvSpPr>
          <p:spPr>
            <a:xfrm>
              <a:off x="2113659" y="4543854"/>
              <a:ext cx="3647459" cy="54895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endPara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F08232D-AE17-4843-82B7-650B05828CF1}"/>
                </a:ext>
              </a:extLst>
            </p:cNvPr>
            <p:cNvSpPr txBox="1"/>
            <p:nvPr/>
          </p:nvSpPr>
          <p:spPr>
            <a:xfrm>
              <a:off x="2053084" y="2490372"/>
              <a:ext cx="3708034" cy="130719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spcAft>
                  <a:spcPts val="1067"/>
                </a:spcAft>
              </a:pPr>
              <a:r>
                <a:rPr lang="mn-MN" sz="18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Энэхүү цэс нь СӨХ-Д </a:t>
              </a:r>
              <a:r>
                <a:rPr lang="mn-MN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Тухайн сонгогдсон цэс бүрийн жагсаалт </a:t>
              </a:r>
              <a:r>
                <a:rPr lang="en-US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mn-MN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Үүнд: Орон сууц, тоот, эзэмшигч, огноо, </a:t>
              </a:r>
            </a:p>
            <a:p>
              <a:pPr algn="ctr">
                <a:spcAft>
                  <a:spcPts val="1067"/>
                </a:spcAft>
              </a:pPr>
              <a:r>
                <a:rPr lang="mn-MN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нэхэмжилсэн дүн, төлсөн дүн, төлбөрийн үлдэгдэл гэх мэт СӨХ-ны дэлгэрэнгүй тайланг харуулна</a:t>
              </a:r>
              <a:r>
                <a:rPr lang="en-US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37717D9-A357-459E-B985-1D6EEC9AF64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46" y="1483160"/>
            <a:ext cx="10283508" cy="5076143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561930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39EFF5D-7788-4A62-8FEA-4A10471B066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6895E6-2B89-4836-AD3F-D1C194D6DD63}"/>
              </a:ext>
            </a:extLst>
          </p:cNvPr>
          <p:cNvSpPr/>
          <p:nvPr/>
        </p:nvSpPr>
        <p:spPr>
          <a:xfrm>
            <a:off x="4140124" y="4035265"/>
            <a:ext cx="3988180" cy="9052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Condensed" panose="020B0502040204020203" pitchFamily="34" charset="0"/>
                <a:cs typeface="Aharoni" panose="020B0604020202020204" pitchFamily="2" charset="-79"/>
              </a:rPr>
              <a:t>АНХААРАЛ ХАНДУУЛСАНД БАЯРЛАЛАА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Bahnschrift Condensed" panose="020B0502040204020203" pitchFamily="34" charset="0"/>
              <a:cs typeface="Aharoni" panose="020B0604020202020204" pitchFamily="2" charset="-79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96E592D-3F9B-46DE-AD93-6C3289202496}"/>
              </a:ext>
            </a:extLst>
          </p:cNvPr>
          <p:cNvGrpSpPr/>
          <p:nvPr/>
        </p:nvGrpSpPr>
        <p:grpSpPr>
          <a:xfrm>
            <a:off x="4560968" y="1206021"/>
            <a:ext cx="3101094" cy="2553652"/>
            <a:chOff x="4560968" y="1206021"/>
            <a:chExt cx="3101094" cy="255365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D131AC6-513F-4622-A330-8F5BA46E57BF}"/>
                </a:ext>
              </a:extLst>
            </p:cNvPr>
            <p:cNvSpPr/>
            <p:nvPr/>
          </p:nvSpPr>
          <p:spPr>
            <a:xfrm>
              <a:off x="4560968" y="1206021"/>
              <a:ext cx="3101094" cy="2553652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 descr="A picture containing palm, plant, tree, leaf&#10;&#10;Description automatically generated">
              <a:extLst>
                <a:ext uri="{FF2B5EF4-FFF2-40B4-BE49-F238E27FC236}">
                  <a16:creationId xmlns:a16="http://schemas.microsoft.com/office/drawing/2014/main" id="{7FA7AD1A-2743-4AAB-A14B-2BC0352AC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5349" y="1339850"/>
              <a:ext cx="2828926" cy="22987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91AFC18-A5DB-4AF5-BEBA-415A033F63E5}"/>
              </a:ext>
            </a:extLst>
          </p:cNvPr>
          <p:cNvGrpSpPr/>
          <p:nvPr/>
        </p:nvGrpSpPr>
        <p:grpSpPr>
          <a:xfrm>
            <a:off x="2631233" y="6391470"/>
            <a:ext cx="6122973" cy="322544"/>
            <a:chOff x="3071448" y="6400420"/>
            <a:chExt cx="5316413" cy="260839"/>
          </a:xfrm>
        </p:grpSpPr>
        <p:pic>
          <p:nvPicPr>
            <p:cNvPr id="4" name="Graphic 3" descr="Open envelope outline">
              <a:extLst>
                <a:ext uri="{FF2B5EF4-FFF2-40B4-BE49-F238E27FC236}">
                  <a16:creationId xmlns:a16="http://schemas.microsoft.com/office/drawing/2014/main" id="{F1AA24AD-8935-4889-9F5A-9CDA36F4B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3071448" y="6400422"/>
              <a:ext cx="260837" cy="260837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7A14B1F-87DD-4D66-B676-C12811D2CBF8}"/>
                </a:ext>
              </a:extLst>
            </p:cNvPr>
            <p:cNvSpPr/>
            <p:nvPr/>
          </p:nvSpPr>
          <p:spPr>
            <a:xfrm>
              <a:off x="3270738" y="6400422"/>
              <a:ext cx="2077653" cy="2608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ahnschrift Condensed" panose="020B0502040204020203" pitchFamily="34" charset="0"/>
                  <a:cs typeface="Aharoni" panose="020B0604020202020204" pitchFamily="2" charset="-79"/>
                </a:rPr>
                <a:t>LHAGVASUREN.HUMANITY@GMAIL.COM</a:t>
              </a:r>
            </a:p>
          </p:txBody>
        </p:sp>
        <p:pic>
          <p:nvPicPr>
            <p:cNvPr id="7" name="Graphic 6" descr="World outline">
              <a:extLst>
                <a:ext uri="{FF2B5EF4-FFF2-40B4-BE49-F238E27FC236}">
                  <a16:creationId xmlns:a16="http://schemas.microsoft.com/office/drawing/2014/main" id="{6D32011D-4B51-4ABA-A29A-D4E2C3C9F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5547681" y="6400421"/>
              <a:ext cx="260837" cy="260837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8003B73-73A6-461F-BAAC-49D542C22231}"/>
                </a:ext>
              </a:extLst>
            </p:cNvPr>
            <p:cNvSpPr/>
            <p:nvPr/>
          </p:nvSpPr>
          <p:spPr>
            <a:xfrm>
              <a:off x="5804785" y="6400420"/>
              <a:ext cx="1237854" cy="2608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ahnschrift Condensed" panose="020B0502040204020203" pitchFamily="34" charset="0"/>
                  <a:cs typeface="Aharoni" panose="020B0604020202020204" pitchFamily="2" charset="-79"/>
                </a:rPr>
                <a:t>DARKHAN.DA.GOV.MN</a:t>
              </a:r>
            </a:p>
          </p:txBody>
        </p:sp>
        <p:pic>
          <p:nvPicPr>
            <p:cNvPr id="11" name="Graphic 10" descr="Telephone outline">
              <a:extLst>
                <a:ext uri="{FF2B5EF4-FFF2-40B4-BE49-F238E27FC236}">
                  <a16:creationId xmlns:a16="http://schemas.microsoft.com/office/drawing/2014/main" id="{5042D7CC-A090-4E4E-BDB4-1ECCE9ECA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7299743" y="6400420"/>
              <a:ext cx="260837" cy="260837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FB1BE30-64AF-4E09-B810-EA9D3425BE9D}"/>
                </a:ext>
              </a:extLst>
            </p:cNvPr>
            <p:cNvSpPr/>
            <p:nvPr/>
          </p:nvSpPr>
          <p:spPr>
            <a:xfrm>
              <a:off x="7532340" y="6400420"/>
              <a:ext cx="855521" cy="2608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gency FB" panose="020B0503020202020204" pitchFamily="34" charset="0"/>
                  <a:cs typeface="Aharoni" panose="020B0604020202020204" pitchFamily="2" charset="-79"/>
                </a:rPr>
                <a:t>7037-1313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195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799ADEB-9F7F-4B94-BB63-CC790BC264F4}"/>
              </a:ext>
            </a:extLst>
          </p:cNvPr>
          <p:cNvSpPr/>
          <p:nvPr/>
        </p:nvSpPr>
        <p:spPr>
          <a:xfrm>
            <a:off x="-7183" y="2357"/>
            <a:ext cx="12206367" cy="685800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chemeClr val="accent5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Google Shape;103;p27"/>
          <p:cNvSpPr/>
          <p:nvPr/>
        </p:nvSpPr>
        <p:spPr>
          <a:xfrm>
            <a:off x="11049954" y="6347063"/>
            <a:ext cx="1110670" cy="567637"/>
          </a:xfrm>
          <a:custGeom>
            <a:avLst/>
            <a:gdLst/>
            <a:ahLst/>
            <a:cxnLst/>
            <a:rect l="l" t="t" r="r" b="b"/>
            <a:pathLst>
              <a:path w="33224" h="16980" extrusionOk="0">
                <a:moveTo>
                  <a:pt x="16612" y="0"/>
                </a:moveTo>
                <a:lnTo>
                  <a:pt x="0" y="14878"/>
                </a:lnTo>
                <a:lnTo>
                  <a:pt x="1868" y="16979"/>
                </a:lnTo>
                <a:lnTo>
                  <a:pt x="16612" y="3770"/>
                </a:lnTo>
                <a:lnTo>
                  <a:pt x="31322" y="16979"/>
                </a:lnTo>
                <a:lnTo>
                  <a:pt x="33224" y="14878"/>
                </a:lnTo>
                <a:lnTo>
                  <a:pt x="16612" y="0"/>
                </a:ln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E646F5-75E2-47BB-9311-90CE32CE7DB3}"/>
              </a:ext>
            </a:extLst>
          </p:cNvPr>
          <p:cNvSpPr/>
          <p:nvPr/>
        </p:nvSpPr>
        <p:spPr>
          <a:xfrm>
            <a:off x="1159099" y="359758"/>
            <a:ext cx="92773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n-M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ТӨЛБӨР АВЧ  БУЙ БАЙДАЛ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94E901-6222-4B0F-8C86-E0AC1A60189C}"/>
              </a:ext>
            </a:extLst>
          </p:cNvPr>
          <p:cNvSpPr txBox="1"/>
          <p:nvPr/>
        </p:nvSpPr>
        <p:spPr>
          <a:xfrm>
            <a:off x="811762" y="1973296"/>
            <a:ext cx="61022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mn-MN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өрхтэй СӨХ: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06D1A7-D493-4693-8819-E8E37245AEE4}"/>
              </a:ext>
            </a:extLst>
          </p:cNvPr>
          <p:cNvSpPr txBox="1"/>
          <p:nvPr/>
        </p:nvSpPr>
        <p:spPr>
          <a:xfrm>
            <a:off x="877076" y="2552106"/>
            <a:ext cx="104129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mn-MN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Төлөвлөгөөгөөр сард </a:t>
            </a:r>
            <a:r>
              <a:rPr lang="mn-MN" sz="1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471,500</a:t>
            </a:r>
            <a:r>
              <a:rPr lang="mn-MN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төгрөгний хураамж авахаас </a:t>
            </a:r>
            <a:r>
              <a:rPr lang="mn-MN" sz="1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180,000-200,000</a:t>
            </a:r>
            <a:r>
              <a:rPr lang="mn-MN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төгрөг төвлөрдөг.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Тогтвор суурьшилтай ажилладаг үйлчлэгч байхгүй.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6E9E298-D945-4071-82ED-97430A45C5C4}"/>
              </a:ext>
            </a:extLst>
          </p:cNvPr>
          <p:cNvSpPr/>
          <p:nvPr/>
        </p:nvSpPr>
        <p:spPr>
          <a:xfrm>
            <a:off x="2341984" y="3394652"/>
            <a:ext cx="7279568" cy="1742537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01DE03-5A30-4C7C-9931-0C914CAC0878}"/>
              </a:ext>
            </a:extLst>
          </p:cNvPr>
          <p:cNvSpPr txBox="1"/>
          <p:nvPr/>
        </p:nvSpPr>
        <p:spPr>
          <a:xfrm>
            <a:off x="2456215" y="3459737"/>
            <a:ext cx="705110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mn-M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Сард дунджаар: </a:t>
            </a:r>
          </a:p>
          <a:p>
            <a:pPr algn="just"/>
            <a:r>
              <a:rPr lang="mn-M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Орлого: </a:t>
            </a: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180.0-</a:t>
            </a:r>
            <a:r>
              <a:rPr lang="mn-MN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mn-MN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0,000</a:t>
            </a:r>
            <a:r>
              <a:rPr lang="mn-M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pPr algn="just"/>
            <a:r>
              <a:rPr lang="mn-M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Зарлага: Орлогыг гүйцэтгэх захирал цалиндаа авдаг тул өөр зүйлд зарцуулах боломжгүй</a:t>
            </a:r>
            <a:endParaRPr lang="mn-MN" sz="24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mn-M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mn-MN" sz="24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03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7256</TotalTime>
  <Words>7295</Words>
  <Application>Microsoft Office PowerPoint</Application>
  <PresentationFormat>Widescreen</PresentationFormat>
  <Paragraphs>4441</Paragraphs>
  <Slides>85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95" baseType="lpstr">
      <vt:lpstr>맑은 고딕</vt:lpstr>
      <vt:lpstr>Agency FB</vt:lpstr>
      <vt:lpstr>Aharoni</vt:lpstr>
      <vt:lpstr>Arial</vt:lpstr>
      <vt:lpstr>Bahnschrift Condensed</vt:lpstr>
      <vt:lpstr>Calibri</vt:lpstr>
      <vt:lpstr>Calibri Light</vt:lpstr>
      <vt:lpstr>Courier New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НОМЕ CENTER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Video maker</dc:creator>
  <cp:lastModifiedBy>ll1441159@gmail.com</cp:lastModifiedBy>
  <cp:revision>510</cp:revision>
  <cp:lastPrinted>2022-05-10T08:04:10Z</cp:lastPrinted>
  <dcterms:created xsi:type="dcterms:W3CDTF">2021-12-10T01:30:24Z</dcterms:created>
  <dcterms:modified xsi:type="dcterms:W3CDTF">2022-05-30T00:58:13Z</dcterms:modified>
</cp:coreProperties>
</file>